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323" r:id="rId3"/>
    <p:sldId id="324" r:id="rId4"/>
    <p:sldId id="325" r:id="rId5"/>
    <p:sldId id="326" r:id="rId6"/>
    <p:sldId id="322" r:id="rId7"/>
    <p:sldId id="258" r:id="rId8"/>
    <p:sldId id="259" r:id="rId9"/>
    <p:sldId id="308" r:id="rId10"/>
    <p:sldId id="260" r:id="rId11"/>
    <p:sldId id="261" r:id="rId12"/>
    <p:sldId id="262" r:id="rId13"/>
    <p:sldId id="263" r:id="rId14"/>
    <p:sldId id="264" r:id="rId15"/>
    <p:sldId id="265" r:id="rId16"/>
    <p:sldId id="309" r:id="rId17"/>
    <p:sldId id="266" r:id="rId18"/>
    <p:sldId id="267" r:id="rId19"/>
    <p:sldId id="268" r:id="rId20"/>
    <p:sldId id="269" r:id="rId21"/>
    <p:sldId id="270" r:id="rId22"/>
    <p:sldId id="273" r:id="rId23"/>
    <p:sldId id="274" r:id="rId24"/>
    <p:sldId id="275" r:id="rId25"/>
    <p:sldId id="281" r:id="rId26"/>
    <p:sldId id="282" r:id="rId27"/>
    <p:sldId id="310" r:id="rId28"/>
    <p:sldId id="283" r:id="rId29"/>
    <p:sldId id="311" r:id="rId30"/>
    <p:sldId id="284" r:id="rId31"/>
    <p:sldId id="315" r:id="rId32"/>
    <p:sldId id="316" r:id="rId33"/>
    <p:sldId id="314" r:id="rId34"/>
    <p:sldId id="286" r:id="rId35"/>
    <p:sldId id="317" r:id="rId36"/>
    <p:sldId id="289" r:id="rId37"/>
    <p:sldId id="290" r:id="rId38"/>
    <p:sldId id="291" r:id="rId39"/>
    <p:sldId id="292" r:id="rId40"/>
    <p:sldId id="318" r:id="rId41"/>
    <p:sldId id="293" r:id="rId42"/>
    <p:sldId id="294" r:id="rId43"/>
    <p:sldId id="295" r:id="rId44"/>
    <p:sldId id="296" r:id="rId45"/>
    <p:sldId id="276" r:id="rId46"/>
    <p:sldId id="297" r:id="rId47"/>
    <p:sldId id="298" r:id="rId48"/>
    <p:sldId id="299" r:id="rId49"/>
    <p:sldId id="300" r:id="rId50"/>
    <p:sldId id="301" r:id="rId51"/>
    <p:sldId id="307" r:id="rId52"/>
    <p:sldId id="319" r:id="rId53"/>
    <p:sldId id="302" r:id="rId54"/>
    <p:sldId id="320" r:id="rId55"/>
    <p:sldId id="303" r:id="rId56"/>
    <p:sldId id="304" r:id="rId57"/>
    <p:sldId id="305" r:id="rId58"/>
    <p:sldId id="30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420000"/>
    <a:srgbClr val="0066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8" autoAdjust="0"/>
  </p:normalViewPr>
  <p:slideViewPr>
    <p:cSldViewPr>
      <p:cViewPr varScale="1">
        <p:scale>
          <a:sx n="69" d="100"/>
          <a:sy n="69" d="100"/>
        </p:scale>
        <p:origin x="14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F468-CA56-4E11-BF74-44ABD779563E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874A6-EB62-46CA-8D9B-822A7D4186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74A6-EB62-46CA-8D9B-822A7D4186F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EFCB3-0898-4C87-8DA4-7DC33EFF3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1F410-777A-4D04-BA47-06BD30E28422}" type="datetimeFigureOut">
              <a:rPr lang="en-US" smtClean="0"/>
              <a:pPr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AF1D-EE93-4DE1-8633-703FEDC6D6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jpeg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emf"/><Relationship Id="rId5" Type="http://schemas.openxmlformats.org/officeDocument/2006/relationships/image" Target="../media/image6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.png"/><Relationship Id="rId9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4.jpeg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hyperlink" Target="http://www.nejm.org/doi/10.1056/NEJM198001103020221" TargetMode="Externa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0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533400" y="2486561"/>
            <a:ext cx="8382000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SECTION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VII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(CHAP </a:t>
            </a:r>
            <a:r>
              <a:rPr 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23)</a:t>
            </a:r>
            <a:endParaRPr 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AMINES</a:t>
            </a:r>
            <a:r>
              <a:rPr lang="en-US" sz="4000" dirty="0">
                <a:latin typeface="Arial Black" panose="020B0A04020102020204" pitchFamily="34" charset="0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1029" name="Picture 5" descr="C:\Documents and Settings\user\My Documents\My Pictures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525" y="76200"/>
            <a:ext cx="2617076" cy="2133600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76200"/>
            <a:ext cx="19050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1000" y="2286000"/>
            <a:ext cx="148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420000"/>
                </a:solidFill>
              </a:rPr>
              <a:t>Opium poppy</a:t>
            </a:r>
            <a:endParaRPr lang="en-US" b="1" dirty="0">
              <a:solidFill>
                <a:srgbClr val="42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2133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420000"/>
                </a:solidFill>
              </a:rPr>
              <a:t>Tabacco</a:t>
            </a:r>
            <a:r>
              <a:rPr lang="en-US" b="1" dirty="0" smtClean="0">
                <a:solidFill>
                  <a:srgbClr val="420000"/>
                </a:solidFill>
              </a:rPr>
              <a:t> </a:t>
            </a:r>
            <a:r>
              <a:rPr lang="en-US" b="1" dirty="0" err="1" smtClean="0">
                <a:solidFill>
                  <a:srgbClr val="420000"/>
                </a:solidFill>
              </a:rPr>
              <a:t>Nicotiana</a:t>
            </a:r>
            <a:endParaRPr lang="en-US" b="1" dirty="0">
              <a:solidFill>
                <a:srgbClr val="420000"/>
              </a:solidFill>
            </a:endParaRPr>
          </a:p>
        </p:txBody>
      </p:sp>
      <p:pic>
        <p:nvPicPr>
          <p:cNvPr id="1035" name="Picture 11" descr="C:\Documents and Settings\user\My Documents\My Pictures\481px-Chemical_synapse_schema_cropp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138578" y="2938622"/>
            <a:ext cx="3048000" cy="4638356"/>
          </a:xfrm>
          <a:prstGeom prst="rect">
            <a:avLst/>
          </a:prstGeo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787182"/>
              </p:ext>
            </p:extLst>
          </p:nvPr>
        </p:nvGraphicFramePr>
        <p:xfrm>
          <a:off x="2119314" y="76200"/>
          <a:ext cx="4255212" cy="2106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CS ChemDraw Drawing" r:id="rId6" imgW="4358101" imgH="2157680" progId="ChemDraw.Document.6.0">
                  <p:embed/>
                </p:oleObj>
              </mc:Choice>
              <mc:Fallback>
                <p:oleObj name="CS ChemDraw Drawing" r:id="rId6" imgW="4358101" imgH="215768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314" y="76200"/>
                        <a:ext cx="4255212" cy="2106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342970"/>
              </p:ext>
            </p:extLst>
          </p:nvPr>
        </p:nvGraphicFramePr>
        <p:xfrm>
          <a:off x="304800" y="4800600"/>
          <a:ext cx="371525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CS ChemDraw Drawing" r:id="rId8" imgW="2934981" imgH="1564629" progId="ChemDraw.Document.6.0">
                  <p:embed/>
                </p:oleObj>
              </mc:Choice>
              <mc:Fallback>
                <p:oleObj name="CS ChemDraw Drawing" r:id="rId8" imgW="2934981" imgH="156462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4800600"/>
                        <a:ext cx="3715252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708286"/>
              </p:ext>
            </p:extLst>
          </p:nvPr>
        </p:nvGraphicFramePr>
        <p:xfrm>
          <a:off x="415636" y="3176319"/>
          <a:ext cx="2755706" cy="1624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CS ChemDraw Drawing" r:id="rId10" imgW="2041621" imgH="1203664" progId="ChemDraw.Document.6.0">
                  <p:embed/>
                </p:oleObj>
              </mc:Choice>
              <mc:Fallback>
                <p:oleObj name="CS ChemDraw Drawing" r:id="rId10" imgW="2041621" imgH="120366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5636" y="3176319"/>
                        <a:ext cx="2755706" cy="1624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19_02-04UN"/>
          <p:cNvPicPr>
            <a:picLocks noChangeAspect="1" noChangeArrowheads="1"/>
          </p:cNvPicPr>
          <p:nvPr/>
        </p:nvPicPr>
        <p:blipFill rotWithShape="1">
          <a:blip r:embed="rId2" cstate="print"/>
          <a:srcRect b="14502"/>
          <a:stretch/>
        </p:blipFill>
        <p:spPr bwMode="auto">
          <a:xfrm>
            <a:off x="304800" y="4894984"/>
            <a:ext cx="8534400" cy="181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89364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MONENCLATURE OF AMINES</a:t>
            </a:r>
          </a:p>
          <a:p>
            <a:pPr algn="just" eaLnBrk="0" hangingPunct="0">
              <a:defRPr/>
            </a:pPr>
            <a:endParaRPr lang="en-US" sz="1400" b="1" dirty="0" smtClean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IUPAC Nomenclature</a:t>
            </a:r>
          </a:p>
          <a:p>
            <a:pPr algn="just">
              <a:defRPr/>
            </a:pPr>
            <a:endParaRPr lang="en-US" sz="1000" b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Name is based on longest carbon </a:t>
            </a:r>
            <a:r>
              <a:rPr lang="en-US" b="1" dirty="0" smtClean="0">
                <a:solidFill>
                  <a:srgbClr val="420000"/>
                </a:solidFill>
              </a:rPr>
              <a:t>chain, and replace the -</a:t>
            </a:r>
            <a:r>
              <a:rPr lang="en-US" b="1" i="1" dirty="0" smtClean="0">
                <a:solidFill>
                  <a:srgbClr val="420000"/>
                </a:solidFill>
              </a:rPr>
              <a:t>e</a:t>
            </a:r>
            <a:r>
              <a:rPr lang="en-US" b="1" dirty="0" smtClean="0">
                <a:solidFill>
                  <a:srgbClr val="420000"/>
                </a:solidFill>
              </a:rPr>
              <a:t> </a:t>
            </a:r>
            <a:r>
              <a:rPr lang="en-US" b="1" dirty="0">
                <a:solidFill>
                  <a:srgbClr val="420000"/>
                </a:solidFill>
              </a:rPr>
              <a:t>of alkane </a:t>
            </a:r>
            <a:r>
              <a:rPr lang="en-US" b="1" dirty="0" smtClean="0">
                <a:solidFill>
                  <a:srgbClr val="420000"/>
                </a:solidFill>
              </a:rPr>
              <a:t>with </a:t>
            </a:r>
            <a:r>
              <a:rPr lang="en-US" b="1" dirty="0">
                <a:solidFill>
                  <a:srgbClr val="420000"/>
                </a:solidFill>
              </a:rPr>
              <a:t>-</a:t>
            </a:r>
            <a:r>
              <a:rPr lang="en-US" b="1" i="1" dirty="0">
                <a:solidFill>
                  <a:srgbClr val="420000"/>
                </a:solidFill>
              </a:rPr>
              <a:t>amine</a:t>
            </a:r>
            <a:r>
              <a:rPr lang="en-US" b="1" dirty="0">
                <a:solidFill>
                  <a:srgbClr val="42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Substituents on nitrogen have </a:t>
            </a:r>
            <a:r>
              <a:rPr lang="en-US" b="1" i="1" dirty="0">
                <a:solidFill>
                  <a:srgbClr val="420000"/>
                </a:solidFill>
              </a:rPr>
              <a:t>N</a:t>
            </a:r>
            <a:r>
              <a:rPr lang="en-US" b="1" dirty="0">
                <a:solidFill>
                  <a:srgbClr val="420000"/>
                </a:solidFill>
              </a:rPr>
              <a:t>- </a:t>
            </a:r>
            <a:r>
              <a:rPr lang="en-US" b="1" dirty="0" smtClean="0">
                <a:solidFill>
                  <a:srgbClr val="420000"/>
                </a:solidFill>
              </a:rPr>
              <a:t>prefix</a:t>
            </a:r>
          </a:p>
          <a:p>
            <a:pPr algn="just">
              <a:defRPr/>
            </a:pPr>
            <a:endParaRPr lang="en-US" sz="20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2000" dirty="0" smtClean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Amine as Substituent</a:t>
            </a: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On a molecule with a higher priority functional group, the amine is named as a substituent using the term “</a:t>
            </a:r>
            <a:r>
              <a:rPr lang="en-US" b="1" dirty="0">
                <a:solidFill>
                  <a:srgbClr val="420000"/>
                </a:solidFill>
              </a:rPr>
              <a:t>amino</a:t>
            </a:r>
            <a:r>
              <a:rPr lang="en-US" dirty="0" smtClean="0">
                <a:solidFill>
                  <a:srgbClr val="0000CC"/>
                </a:solidFill>
              </a:rPr>
              <a:t>”.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828800"/>
            <a:ext cx="8686800" cy="2186722"/>
            <a:chOff x="228600" y="1828800"/>
            <a:chExt cx="8686800" cy="218672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191000" y="1828800"/>
              <a:ext cx="4724400" cy="2186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 r="49599"/>
            <a:stretch>
              <a:fillRect/>
            </a:stretch>
          </p:blipFill>
          <p:spPr bwMode="auto">
            <a:xfrm>
              <a:off x="228600" y="2028324"/>
              <a:ext cx="3962400" cy="1705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28600" y="143738"/>
            <a:ext cx="8686800" cy="40472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endParaRPr lang="en-US" dirty="0">
              <a:solidFill>
                <a:srgbClr val="7030A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Aromatic </a:t>
            </a:r>
            <a:r>
              <a:rPr lang="en-US" sz="2000" b="1" dirty="0">
                <a:solidFill>
                  <a:srgbClr val="003300"/>
                </a:solidFill>
              </a:rPr>
              <a:t>Amines</a:t>
            </a:r>
          </a:p>
          <a:p>
            <a:pPr algn="just">
              <a:defRPr/>
            </a:pPr>
            <a:endParaRPr lang="en-US" sz="9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In aromatic amines, the amino group is bonded to a benzene ring. </a:t>
            </a:r>
          </a:p>
          <a:p>
            <a:pPr algn="just">
              <a:defRPr/>
            </a:pPr>
            <a:r>
              <a:rPr lang="en-US" b="1" i="1" dirty="0">
                <a:solidFill>
                  <a:srgbClr val="420000"/>
                </a:solidFill>
              </a:rPr>
              <a:t>Parent compound is called aniline</a:t>
            </a:r>
          </a:p>
        </p:txBody>
      </p:sp>
      <p:pic>
        <p:nvPicPr>
          <p:cNvPr id="2052" name="Picture 7" descr="19_02-06UN"/>
          <p:cNvPicPr>
            <a:picLocks noChangeAspect="1" noChangeArrowheads="1"/>
          </p:cNvPicPr>
          <p:nvPr/>
        </p:nvPicPr>
        <p:blipFill rotWithShape="1">
          <a:blip r:embed="rId3" cstate="print"/>
          <a:srcRect b="14478"/>
          <a:stretch/>
        </p:blipFill>
        <p:spPr bwMode="auto">
          <a:xfrm>
            <a:off x="457200" y="4495801"/>
            <a:ext cx="83058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544971"/>
              </p:ext>
            </p:extLst>
          </p:nvPr>
        </p:nvGraphicFramePr>
        <p:xfrm>
          <a:off x="304800" y="804977"/>
          <a:ext cx="8534400" cy="186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CS ChemDraw Drawing" r:id="rId4" imgW="8855654" imgH="1932077" progId="ChemDraw.Document.6.0">
                  <p:embed/>
                </p:oleObj>
              </mc:Choice>
              <mc:Fallback>
                <p:oleObj name="CS ChemDraw Drawing" r:id="rId4" imgW="8855654" imgH="193207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804977"/>
                        <a:ext cx="8534400" cy="1862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Heterocyclic Amines</a:t>
            </a:r>
          </a:p>
          <a:p>
            <a:pPr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When naming a cyclic amine the nitrogen is assigned position number 1.</a:t>
            </a: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" y="2057401"/>
            <a:ext cx="8991600" cy="3814590"/>
            <a:chOff x="76200" y="2057401"/>
            <a:chExt cx="8991600" cy="3814590"/>
          </a:xfrm>
        </p:grpSpPr>
        <p:pic>
          <p:nvPicPr>
            <p:cNvPr id="16387" name="Picture 17" descr="19_02-07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6502"/>
            <a:stretch/>
          </p:blipFill>
          <p:spPr bwMode="auto">
            <a:xfrm>
              <a:off x="76200" y="2057401"/>
              <a:ext cx="8991600" cy="3814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295324"/>
                </p:ext>
              </p:extLst>
            </p:nvPr>
          </p:nvGraphicFramePr>
          <p:xfrm>
            <a:off x="228600" y="4639662"/>
            <a:ext cx="914400" cy="1151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1" name="CS ChemDraw Drawing" r:id="rId4" imgW="764697" imgH="964283" progId="ChemDraw.Document.6.0">
                    <p:embed/>
                  </p:oleObj>
                </mc:Choice>
                <mc:Fallback>
                  <p:oleObj name="CS ChemDraw Drawing" r:id="rId4" imgW="764697" imgH="964283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8600" y="4639662"/>
                          <a:ext cx="914400" cy="1151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458200" cy="1446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NOMENCLATURE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8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endParaRPr lang="en-US" sz="8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Name </a:t>
            </a:r>
            <a:r>
              <a:rPr lang="en-US" dirty="0">
                <a:solidFill>
                  <a:srgbClr val="0000CC"/>
                </a:solidFill>
              </a:rPr>
              <a:t>the following compounds</a:t>
            </a:r>
          </a:p>
          <a:p>
            <a:pPr eaLnBrk="0" hangingPunct="0">
              <a:defRPr/>
            </a:pPr>
            <a:endParaRPr lang="en-US" sz="1600" dirty="0">
              <a:solidFill>
                <a:srgbClr val="3333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1182469"/>
            <a:ext cx="42672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23.1, 23.2 P. 1107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23.42, 23.45, 23.47 P. 1145-1146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994581"/>
              </p:ext>
            </p:extLst>
          </p:nvPr>
        </p:nvGraphicFramePr>
        <p:xfrm>
          <a:off x="209873" y="2286000"/>
          <a:ext cx="8705527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CS ChemDraw Drawing" r:id="rId3" imgW="9105698" imgH="4224236" progId="ChemDraw.Document.6.0">
                  <p:embed/>
                </p:oleObj>
              </mc:Choice>
              <mc:Fallback>
                <p:oleObj name="CS ChemDraw Drawing" r:id="rId3" imgW="9105698" imgH="42242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873" y="2286000"/>
                        <a:ext cx="8705527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01506" y="152400"/>
            <a:ext cx="8713894" cy="40318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STRUCTURE OF AMINES</a:t>
            </a:r>
          </a:p>
          <a:p>
            <a:pPr>
              <a:defRPr/>
            </a:pPr>
            <a:endParaRPr lang="en-US" sz="16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Structure of Amines</a:t>
            </a:r>
          </a:p>
          <a:p>
            <a:pPr algn="just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Chirality of Amines</a:t>
            </a:r>
          </a:p>
          <a:p>
            <a:pPr algn="just"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Nitrogen </a:t>
            </a:r>
            <a:r>
              <a:rPr lang="en-US" dirty="0" smtClean="0">
                <a:solidFill>
                  <a:srgbClr val="0000CC"/>
                </a:solidFill>
              </a:rPr>
              <a:t>with three </a:t>
            </a:r>
            <a:r>
              <a:rPr lang="en-US" dirty="0">
                <a:solidFill>
                  <a:srgbClr val="0000CC"/>
                </a:solidFill>
              </a:rPr>
              <a:t>different groups and a lone </a:t>
            </a:r>
            <a:r>
              <a:rPr lang="en-US" dirty="0" smtClean="0">
                <a:solidFill>
                  <a:srgbClr val="0000CC"/>
                </a:solidFill>
              </a:rPr>
              <a:t>pair are chiral, </a:t>
            </a:r>
            <a:r>
              <a:rPr lang="en-US" dirty="0">
                <a:solidFill>
                  <a:srgbClr val="0000CC"/>
                </a:solidFill>
              </a:rPr>
              <a:t>but enantiomers cannot be isolated due to inversion around </a:t>
            </a:r>
            <a:r>
              <a:rPr lang="en-US" dirty="0" smtClean="0">
                <a:solidFill>
                  <a:srgbClr val="0000CC"/>
                </a:solidFill>
              </a:rPr>
              <a:t>N. As a result, they are optically inactive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7412" name="Picture 13" descr="19_03"/>
          <p:cNvPicPr>
            <a:picLocks noChangeAspect="1" noChangeArrowheads="1"/>
          </p:cNvPicPr>
          <p:nvPr/>
        </p:nvPicPr>
        <p:blipFill rotWithShape="1">
          <a:blip r:embed="rId2" cstate="print"/>
          <a:srcRect b="10231"/>
          <a:stretch/>
        </p:blipFill>
        <p:spPr bwMode="auto">
          <a:xfrm>
            <a:off x="201506" y="4267201"/>
            <a:ext cx="871389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91000" y="944880"/>
            <a:ext cx="480060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28599" y="1371600"/>
            <a:ext cx="4329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Nitrogen is </a:t>
            </a:r>
            <a:r>
              <a:rPr lang="en-US" b="1" i="1" dirty="0">
                <a:solidFill>
                  <a:srgbClr val="420000"/>
                </a:solidFill>
              </a:rPr>
              <a:t>sp</a:t>
            </a:r>
            <a:r>
              <a:rPr lang="en-US" b="1" baseline="30000" dirty="0">
                <a:solidFill>
                  <a:srgbClr val="420000"/>
                </a:solidFill>
              </a:rPr>
              <a:t>3</a:t>
            </a:r>
            <a:r>
              <a:rPr lang="en-US" b="1" dirty="0">
                <a:solidFill>
                  <a:srgbClr val="420000"/>
                </a:solidFill>
              </a:rPr>
              <a:t> hybridized with a lone pair of electrons.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The angle is less than 109.5º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43550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STRUCTURE OF AMINES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Chirality of Amines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0066"/>
              </a:solidFill>
            </a:endParaRPr>
          </a:p>
          <a:p>
            <a:pPr algn="just">
              <a:defRPr/>
            </a:pPr>
            <a:endParaRPr lang="en-US" sz="1000" dirty="0">
              <a:solidFill>
                <a:srgbClr val="000066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If the nitrogen atom is contained in a small ring, for example, it is prevented from attaining the 120° bond angle that facilitates inversion. </a:t>
            </a:r>
          </a:p>
          <a:p>
            <a:pPr algn="just">
              <a:defRPr/>
            </a:pPr>
            <a:endParaRPr lang="en-US" sz="9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Such a compound has a higher activation energy for inversion, the inversion is slow, and the enantiomers may be </a:t>
            </a:r>
            <a:r>
              <a:rPr lang="en-US" dirty="0" smtClean="0">
                <a:solidFill>
                  <a:srgbClr val="0000CC"/>
                </a:solidFill>
              </a:rPr>
              <a:t>resolved</a:t>
            </a:r>
            <a:endParaRPr lang="en-US" sz="1600" b="1" dirty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143000"/>
            <a:ext cx="8686800" cy="5367969"/>
            <a:chOff x="228600" y="1143000"/>
            <a:chExt cx="8686800" cy="5367969"/>
          </a:xfrm>
        </p:grpSpPr>
        <p:sp>
          <p:nvSpPr>
            <p:cNvPr id="18436" name="Text Box 14"/>
            <p:cNvSpPr txBox="1">
              <a:spLocks noChangeArrowheads="1"/>
            </p:cNvSpPr>
            <p:nvPr/>
          </p:nvSpPr>
          <p:spPr bwMode="auto">
            <a:xfrm>
              <a:off x="5715000" y="1466671"/>
              <a:ext cx="3200400" cy="1200329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en-US" b="1" i="1" dirty="0">
                  <a:solidFill>
                    <a:srgbClr val="420000"/>
                  </a:solidFill>
                </a:rPr>
                <a:t>Quaternary ammonium salts may have a </a:t>
              </a:r>
              <a:r>
                <a:rPr lang="en-US" b="1" i="1" dirty="0" err="1">
                  <a:solidFill>
                    <a:srgbClr val="420000"/>
                  </a:solidFill>
                </a:rPr>
                <a:t>chiral</a:t>
              </a:r>
              <a:r>
                <a:rPr lang="en-US" b="1" i="1" dirty="0">
                  <a:solidFill>
                    <a:srgbClr val="420000"/>
                  </a:solidFill>
                </a:rPr>
                <a:t> nitrogen atom if the four </a:t>
              </a:r>
              <a:r>
                <a:rPr lang="en-US" b="1" i="1" dirty="0" err="1">
                  <a:solidFill>
                    <a:srgbClr val="420000"/>
                  </a:solidFill>
                </a:rPr>
                <a:t>substituents</a:t>
              </a:r>
              <a:r>
                <a:rPr lang="en-US" b="1" i="1" dirty="0">
                  <a:solidFill>
                    <a:srgbClr val="420000"/>
                  </a:solidFill>
                </a:rPr>
                <a:t> are different. </a:t>
              </a:r>
            </a:p>
          </p:txBody>
        </p:sp>
        <p:pic>
          <p:nvPicPr>
            <p:cNvPr id="18435" name="Picture 13" descr="19_03-02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7719"/>
            <a:stretch/>
          </p:blipFill>
          <p:spPr bwMode="auto">
            <a:xfrm>
              <a:off x="228600" y="1143000"/>
              <a:ext cx="5410200" cy="1699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7" name="Picture 16" descr="19_03-03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145"/>
            <a:stretch/>
          </p:blipFill>
          <p:spPr bwMode="auto">
            <a:xfrm>
              <a:off x="990600" y="4419600"/>
              <a:ext cx="7086600" cy="2091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28600" y="134938"/>
            <a:ext cx="8686800" cy="229293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PHYSICAL PROPERTIES</a:t>
            </a: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Boiling Points</a:t>
            </a:r>
          </a:p>
          <a:p>
            <a:pPr algn="just" eaLnBrk="0" hangingPunct="0">
              <a:defRPr/>
            </a:pPr>
            <a:endParaRPr lang="en-US" sz="12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Amines are strongly polar because the large dipole moment of the lone pair of electrons adds to the dipole moment of the C-N and H-N bonds.</a:t>
            </a:r>
          </a:p>
          <a:p>
            <a:pPr algn="just" eaLnBrk="0" hangingPunct="0">
              <a:defRPr/>
            </a:pPr>
            <a:endParaRPr lang="en-US" sz="1100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i="1" dirty="0">
                <a:solidFill>
                  <a:srgbClr val="420000"/>
                </a:solidFill>
              </a:rPr>
              <a:t>However, N-H is less polar than O-H, forms weaker hydrogen bonds (tertiary amines cannot even form hydrogen bonds, but they can accept hydrogen bonds).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1249" y="2520950"/>
            <a:ext cx="8724151" cy="4184650"/>
            <a:chOff x="228600" y="2368550"/>
            <a:chExt cx="8724151" cy="4184650"/>
          </a:xfrm>
        </p:grpSpPr>
        <p:pic>
          <p:nvPicPr>
            <p:cNvPr id="4100" name="Picture 7" descr="19_03-04UNRev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66800" y="2368550"/>
              <a:ext cx="5867400" cy="19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28600" y="4618714"/>
              <a:ext cx="8724151" cy="1934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724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28600" y="134938"/>
            <a:ext cx="8686800" cy="1015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PHYSICAL PROPERTIES</a:t>
            </a: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Boiling Points</a:t>
            </a:r>
          </a:p>
          <a:p>
            <a:pPr algn="just" eaLnBrk="0" hangingPunct="0">
              <a:defRPr/>
            </a:pPr>
            <a:endParaRPr lang="en-US" sz="1200" b="1" dirty="0">
              <a:solidFill>
                <a:srgbClr val="0000CC"/>
              </a:solidFill>
            </a:endParaRPr>
          </a:p>
        </p:txBody>
      </p:sp>
      <p:sp>
        <p:nvSpPr>
          <p:cNvPr id="4101" name="Text Box 16"/>
          <p:cNvSpPr txBox="1">
            <a:spLocks noChangeArrowheads="1"/>
          </p:cNvSpPr>
          <p:nvPr/>
        </p:nvSpPr>
        <p:spPr bwMode="auto">
          <a:xfrm>
            <a:off x="304800" y="2874764"/>
            <a:ext cx="8441952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3300"/>
                </a:solidFill>
              </a:rPr>
              <a:t>Solubility and Odor</a:t>
            </a:r>
          </a:p>
          <a:p>
            <a:endParaRPr lang="en-US" sz="8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20000"/>
                </a:solidFill>
              </a:rPr>
              <a:t>Small amines (&lt;6 C) soluble in water.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4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20000"/>
                </a:solidFill>
              </a:rPr>
              <a:t>All amines accept hydrogen bonds from water and alcohol.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0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20000"/>
                </a:solidFill>
              </a:rPr>
              <a:t>Branching increases solubility.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0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420000"/>
                </a:solidFill>
              </a:rPr>
              <a:t>Most amines smell like rotting fish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4117" y="685800"/>
            <a:ext cx="8522635" cy="19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840999"/>
              </p:ext>
            </p:extLst>
          </p:nvPr>
        </p:nvGraphicFramePr>
        <p:xfrm>
          <a:off x="277214" y="5255625"/>
          <a:ext cx="8561986" cy="129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CS ChemDraw Drawing" r:id="rId4" imgW="6756850" imgH="1023566" progId="ChemDraw.Document.6.0">
                  <p:embed/>
                </p:oleObj>
              </mc:Choice>
              <mc:Fallback>
                <p:oleObj name="CS ChemDraw Drawing" r:id="rId4" imgW="6756850" imgH="102356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14" y="5255625"/>
                        <a:ext cx="8561986" cy="129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562600" y="2819400"/>
            <a:ext cx="3048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23.4, 23.5 P. 1109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7859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CHEMICAL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PROPERTIES</a:t>
            </a: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Basicity of Amines</a:t>
            </a:r>
          </a:p>
          <a:p>
            <a:pPr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Amine are nucleophiles (Lewis base) because their lone pair of non-bonding electron. Lone pair of electrons on nitrogen can accept a proton from an acid. 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9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Thus aqueous solutions of amine are basic to litmus (Ammonia </a:t>
            </a:r>
            <a:r>
              <a:rPr lang="en-US" b="1" dirty="0" err="1">
                <a:solidFill>
                  <a:srgbClr val="420000"/>
                </a:solidFill>
              </a:rPr>
              <a:t>p</a:t>
            </a:r>
            <a:r>
              <a:rPr lang="en-US" b="1" i="1" dirty="0" err="1">
                <a:solidFill>
                  <a:srgbClr val="420000"/>
                </a:solidFill>
              </a:rPr>
              <a:t>K</a:t>
            </a:r>
            <a:r>
              <a:rPr lang="en-US" b="1" dirty="0" err="1">
                <a:solidFill>
                  <a:srgbClr val="420000"/>
                </a:solidFill>
              </a:rPr>
              <a:t>b</a:t>
            </a:r>
            <a:r>
              <a:rPr lang="en-US" b="1" dirty="0">
                <a:solidFill>
                  <a:srgbClr val="420000"/>
                </a:solidFill>
              </a:rPr>
              <a:t> = 4.74)</a:t>
            </a:r>
          </a:p>
          <a:p>
            <a:pPr>
              <a:defRPr/>
            </a:pPr>
            <a:endParaRPr lang="en-US" dirty="0">
              <a:solidFill>
                <a:srgbClr val="D60093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Alkyl amines are usually stronger bases than ammonia.  Increasing the number of alkyl groups decreases solvation of ion, so </a:t>
            </a:r>
            <a:r>
              <a:rPr lang="en-US" b="1" i="1" dirty="0">
                <a:solidFill>
                  <a:srgbClr val="420000"/>
                </a:solidFill>
              </a:rPr>
              <a:t>2</a:t>
            </a:r>
            <a:r>
              <a:rPr lang="en-US" b="1" i="1" dirty="0">
                <a:solidFill>
                  <a:srgbClr val="420000"/>
                </a:solidFill>
                <a:sym typeface="Symbol" pitchFamily="18" charset="2"/>
              </a:rPr>
              <a:t> and </a:t>
            </a:r>
            <a:r>
              <a:rPr lang="en-US" b="1" i="1" dirty="0">
                <a:solidFill>
                  <a:srgbClr val="420000"/>
                </a:solidFill>
              </a:rPr>
              <a:t>3</a:t>
            </a:r>
            <a:r>
              <a:rPr lang="en-US" b="1" i="1" dirty="0">
                <a:solidFill>
                  <a:srgbClr val="420000"/>
                </a:solidFill>
                <a:sym typeface="Symbol" pitchFamily="18" charset="2"/>
              </a:rPr>
              <a:t> amines are similar to </a:t>
            </a:r>
            <a:r>
              <a:rPr lang="en-US" b="1" i="1" dirty="0">
                <a:solidFill>
                  <a:srgbClr val="420000"/>
                </a:solidFill>
              </a:rPr>
              <a:t>1</a:t>
            </a:r>
            <a:r>
              <a:rPr lang="en-US" b="1" i="1" dirty="0">
                <a:solidFill>
                  <a:srgbClr val="420000"/>
                </a:solidFill>
                <a:sym typeface="Symbol" pitchFamily="18" charset="2"/>
              </a:rPr>
              <a:t> amines in basicity.</a:t>
            </a:r>
          </a:p>
          <a:p>
            <a:pPr algn="just">
              <a:defRPr/>
            </a:pPr>
            <a:endParaRPr lang="en-US" dirty="0">
              <a:solidFill>
                <a:srgbClr val="0000CC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Base-Dissociation Constant of Amines</a:t>
            </a:r>
          </a:p>
          <a:p>
            <a:pPr algn="just" eaLnBrk="0" hangingPunct="0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An amine can abstract a proton from water, giving an ammonium ion and a hydroxide ion. </a:t>
            </a:r>
          </a:p>
          <a:p>
            <a:pPr algn="just">
              <a:defRPr/>
            </a:pPr>
            <a:endParaRPr lang="en-US" sz="1000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The equilibrium constant for this reaction is called the </a:t>
            </a:r>
            <a:r>
              <a:rPr lang="en-US" b="1" i="1" dirty="0">
                <a:solidFill>
                  <a:srgbClr val="006600"/>
                </a:solidFill>
              </a:rPr>
              <a:t>base-dissociation constant</a:t>
            </a:r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for the amine, symbolized by </a:t>
            </a:r>
            <a:r>
              <a:rPr lang="en-US" i="1" dirty="0">
                <a:solidFill>
                  <a:srgbClr val="0000CC"/>
                </a:solidFill>
              </a:rPr>
              <a:t>K</a:t>
            </a:r>
            <a:r>
              <a:rPr lang="en-US" dirty="0">
                <a:solidFill>
                  <a:srgbClr val="0000CC"/>
                </a:solidFill>
              </a:rPr>
              <a:t>b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4938327"/>
            <a:ext cx="8033063" cy="17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CHEMICAL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PROPERTIES</a:t>
            </a: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Base Dissociation of an Amine</a:t>
            </a:r>
          </a:p>
          <a:p>
            <a:pPr algn="just">
              <a:defRPr/>
            </a:pPr>
            <a:endParaRPr lang="en-US" sz="14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Alkyl groups stabilize the ammonium ion, making the amine a stronger base</a:t>
            </a: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Alkyl groups are electron-donating and stabilize the </a:t>
            </a:r>
            <a:r>
              <a:rPr lang="en-US" dirty="0" err="1" smtClean="0">
                <a:solidFill>
                  <a:srgbClr val="0000CC"/>
                </a:solidFill>
              </a:rPr>
              <a:t>cation</a:t>
            </a:r>
            <a:r>
              <a:rPr lang="en-US" b="1" dirty="0">
                <a:solidFill>
                  <a:srgbClr val="0000CC"/>
                </a:solidFill>
                <a:sym typeface="Symbol" pitchFamily="18" charset="2"/>
              </a:rPr>
              <a:t>.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71599" y="2060016"/>
            <a:ext cx="6248401" cy="4645584"/>
            <a:chOff x="1371599" y="2060016"/>
            <a:chExt cx="6248401" cy="46455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371600" y="2060016"/>
              <a:ext cx="6172200" cy="2249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371599" y="4428104"/>
              <a:ext cx="6248401" cy="2277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320" y="156754"/>
            <a:ext cx="85561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OPIOIDS EPIDEMIC</a:t>
            </a:r>
          </a:p>
          <a:p>
            <a:endParaRPr lang="en-US" sz="1200" dirty="0" smtClean="0"/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Opiates are a class of strong painkillers (or analgesic) drugs, derived from the naturally occurring </a:t>
            </a:r>
            <a:r>
              <a:rPr lang="en-US" b="1" dirty="0" smtClean="0">
                <a:solidFill>
                  <a:srgbClr val="C00000"/>
                </a:solidFill>
              </a:rPr>
              <a:t>morphine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isolated </a:t>
            </a:r>
            <a:r>
              <a:rPr lang="en-US" dirty="0">
                <a:solidFill>
                  <a:srgbClr val="0000CC"/>
                </a:solidFill>
              </a:rPr>
              <a:t>from</a:t>
            </a:r>
            <a:r>
              <a:rPr lang="en-US" dirty="0"/>
              <a:t> </a:t>
            </a:r>
            <a:r>
              <a:rPr lang="en-US" i="1" dirty="0" smtClean="0">
                <a:solidFill>
                  <a:srgbClr val="006600"/>
                </a:solidFill>
              </a:rPr>
              <a:t>Opium poppy, </a:t>
            </a:r>
            <a:r>
              <a:rPr lang="en-US" dirty="0" smtClean="0">
                <a:solidFill>
                  <a:srgbClr val="0000CC"/>
                </a:solidFill>
              </a:rPr>
              <a:t>including </a:t>
            </a:r>
            <a:r>
              <a:rPr lang="en-US" b="1" dirty="0" smtClean="0">
                <a:solidFill>
                  <a:srgbClr val="C00000"/>
                </a:solidFill>
              </a:rPr>
              <a:t>hydrocodone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006600"/>
                </a:solidFill>
              </a:rPr>
              <a:t>Vicodin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rgbClr val="C00000"/>
                </a:solidFill>
              </a:rPr>
              <a:t>oxycodone</a:t>
            </a:r>
            <a:r>
              <a:rPr lang="en-US" dirty="0" smtClean="0"/>
              <a:t> (</a:t>
            </a:r>
            <a:r>
              <a:rPr lang="en-US" i="1" dirty="0" err="1" smtClean="0">
                <a:solidFill>
                  <a:srgbClr val="006600"/>
                </a:solidFill>
              </a:rPr>
              <a:t>Oxycontin</a:t>
            </a:r>
            <a:r>
              <a:rPr lang="en-US" i="1" dirty="0" smtClean="0">
                <a:solidFill>
                  <a:srgbClr val="006600"/>
                </a:solidFill>
              </a:rPr>
              <a:t> or Percocet</a:t>
            </a:r>
            <a:r>
              <a:rPr lang="en-US" dirty="0" smtClean="0"/>
              <a:t>) </a:t>
            </a:r>
            <a:r>
              <a:rPr lang="en-US" b="1" dirty="0" err="1" smtClean="0">
                <a:solidFill>
                  <a:srgbClr val="C00000"/>
                </a:solidFill>
              </a:rPr>
              <a:t>oxymorphone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odeine</a:t>
            </a:r>
            <a:r>
              <a:rPr lang="en-US" dirty="0" smtClean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b="1" i="1" dirty="0">
                <a:solidFill>
                  <a:srgbClr val="C00000"/>
                </a:solidFill>
              </a:rPr>
              <a:t>Codeine</a:t>
            </a:r>
            <a:r>
              <a:rPr lang="en-US" i="1" dirty="0"/>
              <a:t> </a:t>
            </a:r>
            <a:r>
              <a:rPr lang="en-US" i="1" dirty="0" smtClean="0">
                <a:solidFill>
                  <a:srgbClr val="006600"/>
                </a:solidFill>
              </a:rPr>
              <a:t>is </a:t>
            </a:r>
            <a:r>
              <a:rPr lang="en-US" i="1" dirty="0">
                <a:solidFill>
                  <a:srgbClr val="006600"/>
                </a:solidFill>
              </a:rPr>
              <a:t>typically used to treat mild to moderate degrees of </a:t>
            </a:r>
            <a:r>
              <a:rPr lang="en-US" i="1" dirty="0" smtClean="0">
                <a:solidFill>
                  <a:srgbClr val="006600"/>
                </a:solidFill>
              </a:rPr>
              <a:t>pain, and it is a cough medicine.</a:t>
            </a:r>
            <a:endParaRPr lang="en-US" i="1" dirty="0">
              <a:solidFill>
                <a:srgbClr val="006600"/>
              </a:solidFill>
            </a:endParaRPr>
          </a:p>
          <a:p>
            <a:pPr algn="ctr"/>
            <a:endParaRPr lang="en-US" sz="2800" dirty="0">
              <a:solidFill>
                <a:srgbClr val="0066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4766" y="2402251"/>
          <a:ext cx="8191340" cy="4351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CS ChemDraw Drawing" r:id="rId3" imgW="9082464" imgH="4824621" progId="ChemDraw.Document.6.0">
                  <p:embed/>
                </p:oleObj>
              </mc:Choice>
              <mc:Fallback>
                <p:oleObj name="CS ChemDraw Drawing" r:id="rId3" imgW="9082464" imgH="4824621" progId="ChemDraw.Document.6.0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66" y="2402251"/>
                        <a:ext cx="8191340" cy="4351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60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610600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CHEMICAL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PROPERTIES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Resonance Effects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Aromatic amines (aniline and their derivatives) are weaker bases than simple aliphatic amine. This is due to the delocalization of the electron pair that weakens the base.</a:t>
            </a:r>
          </a:p>
        </p:txBody>
      </p:sp>
      <p:pic>
        <p:nvPicPr>
          <p:cNvPr id="21507" name="Picture 7" descr="19_05"/>
          <p:cNvPicPr>
            <a:picLocks noChangeAspect="1" noChangeArrowheads="1"/>
          </p:cNvPicPr>
          <p:nvPr/>
        </p:nvPicPr>
        <p:blipFill rotWithShape="1">
          <a:blip r:embed="rId2" cstate="print"/>
          <a:srcRect b="4646"/>
          <a:stretch/>
        </p:blipFill>
        <p:spPr bwMode="auto">
          <a:xfrm>
            <a:off x="533400" y="1953922"/>
            <a:ext cx="8153400" cy="475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486287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CHEMICAL 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PROPERTIES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Hybridization Effects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rgbClr val="800000"/>
              </a:solidFill>
            </a:endParaRPr>
          </a:p>
          <a:p>
            <a:pPr marL="285750" indent="-285750" algn="just" eaLnBrk="0" hangingPunct="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Pyridine is less basic than aliphatic amines, but it is more basic than </a:t>
            </a:r>
            <a:r>
              <a:rPr lang="en-US" b="1" dirty="0" err="1">
                <a:solidFill>
                  <a:srgbClr val="420000"/>
                </a:solidFill>
              </a:rPr>
              <a:t>pyrrole</a:t>
            </a:r>
            <a:r>
              <a:rPr lang="en-US" b="1" dirty="0">
                <a:solidFill>
                  <a:srgbClr val="420000"/>
                </a:solidFill>
              </a:rPr>
              <a:t> because it does not lose its </a:t>
            </a:r>
            <a:r>
              <a:rPr lang="en-US" b="1" dirty="0" err="1">
                <a:solidFill>
                  <a:srgbClr val="420000"/>
                </a:solidFill>
              </a:rPr>
              <a:t>aromaticity</a:t>
            </a:r>
            <a:r>
              <a:rPr lang="en-US" b="1" dirty="0">
                <a:solidFill>
                  <a:srgbClr val="420000"/>
                </a:solidFill>
              </a:rPr>
              <a:t> on protonation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US" dirty="0">
              <a:solidFill>
                <a:srgbClr val="D60093"/>
              </a:solidFill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dirty="0"/>
          </a:p>
          <a:p>
            <a:pPr eaLnBrk="0" hangingPunct="0">
              <a:spcBef>
                <a:spcPct val="20000"/>
              </a:spcBef>
              <a:defRPr/>
            </a:pPr>
            <a:endParaRPr lang="en-US" dirty="0"/>
          </a:p>
          <a:p>
            <a:pPr eaLnBrk="0" hangingPunct="0">
              <a:spcBef>
                <a:spcPct val="20000"/>
              </a:spcBef>
              <a:defRPr/>
            </a:pPr>
            <a:endParaRPr lang="en-US" dirty="0"/>
          </a:p>
          <a:p>
            <a:pPr eaLnBrk="0" hangingPunct="0">
              <a:spcBef>
                <a:spcPct val="20000"/>
              </a:spcBef>
              <a:defRPr/>
            </a:pPr>
            <a:endParaRPr lang="en-US" dirty="0"/>
          </a:p>
          <a:p>
            <a:pPr eaLnBrk="0" hangingPunct="0">
              <a:spcBef>
                <a:spcPct val="20000"/>
              </a:spcBef>
              <a:defRPr/>
            </a:pPr>
            <a:endParaRPr lang="en-US" dirty="0"/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003300"/>
                </a:solidFill>
              </a:rPr>
              <a:t>Amine Salts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Protonation of an amine gives an amine salt (ammonium salt), which is an ionic solids with high melting points, soluble in water and no fishy odor.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933293"/>
            <a:ext cx="8458200" cy="4696107"/>
            <a:chOff x="381000" y="1933293"/>
            <a:chExt cx="8458200" cy="4696107"/>
          </a:xfrm>
        </p:grpSpPr>
        <p:pic>
          <p:nvPicPr>
            <p:cNvPr id="22532" name="Picture 14" descr="19_05-02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1745"/>
            <a:stretch/>
          </p:blipFill>
          <p:spPr bwMode="auto">
            <a:xfrm>
              <a:off x="381000" y="1933293"/>
              <a:ext cx="8458200" cy="1800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1" name="Picture 10" descr="19_05-05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0843"/>
            <a:stretch/>
          </p:blipFill>
          <p:spPr bwMode="auto">
            <a:xfrm>
              <a:off x="381000" y="4961270"/>
              <a:ext cx="8458200" cy="1668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5"/>
          <p:cNvSpPr/>
          <p:nvPr/>
        </p:nvSpPr>
        <p:spPr>
          <a:xfrm>
            <a:off x="5638800" y="609600"/>
            <a:ext cx="30480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23.6 to 23.9 P. 1113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 23.41 P. 1145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98515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IR Spectroscopy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N-H stretch between 3200-3500 cm</a:t>
            </a:r>
            <a:r>
              <a:rPr lang="en-US" b="1" baseline="30000" dirty="0">
                <a:solidFill>
                  <a:srgbClr val="420000"/>
                </a:solidFill>
              </a:rPr>
              <a:t>-1</a:t>
            </a:r>
            <a:r>
              <a:rPr lang="en-US" b="1" dirty="0">
                <a:solidFill>
                  <a:srgbClr val="420000"/>
                </a:solidFill>
              </a:rPr>
              <a:t>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Two peaks for 1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amine, one for 2.</a:t>
            </a:r>
          </a:p>
        </p:txBody>
      </p:sp>
      <p:pic>
        <p:nvPicPr>
          <p:cNvPr id="25603" name="Picture 6" descr="19_08"/>
          <p:cNvPicPr>
            <a:picLocks noChangeAspect="1" noChangeArrowheads="1"/>
          </p:cNvPicPr>
          <p:nvPr/>
        </p:nvPicPr>
        <p:blipFill rotWithShape="1">
          <a:blip r:embed="rId2" cstate="print"/>
          <a:srcRect b="7787"/>
          <a:stretch/>
        </p:blipFill>
        <p:spPr bwMode="auto">
          <a:xfrm>
            <a:off x="228600" y="2454007"/>
            <a:ext cx="8610600" cy="379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1000" y="1185231"/>
            <a:ext cx="8409663" cy="5367969"/>
            <a:chOff x="381000" y="1219200"/>
            <a:chExt cx="8409663" cy="5367969"/>
          </a:xfrm>
        </p:grpSpPr>
        <p:pic>
          <p:nvPicPr>
            <p:cNvPr id="26627" name="Picture 5" descr="19_09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5312"/>
            <a:stretch/>
          </p:blipFill>
          <p:spPr bwMode="auto">
            <a:xfrm>
              <a:off x="381000" y="3117850"/>
              <a:ext cx="8382000" cy="3469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b="11900"/>
            <a:stretch>
              <a:fillRect/>
            </a:stretch>
          </p:blipFill>
          <p:spPr bwMode="auto">
            <a:xfrm>
              <a:off x="457200" y="1219200"/>
              <a:ext cx="8333463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04800" y="76200"/>
            <a:ext cx="84582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NMR Spectrum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458200" cy="9848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SPECTROSCOPY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Mass Spectrum</a:t>
            </a:r>
          </a:p>
        </p:txBody>
      </p:sp>
      <p:pic>
        <p:nvPicPr>
          <p:cNvPr id="27651" name="Picture 6" descr="19_10"/>
          <p:cNvPicPr>
            <a:picLocks noChangeAspect="1" noChangeArrowheads="1"/>
          </p:cNvPicPr>
          <p:nvPr/>
        </p:nvPicPr>
        <p:blipFill rotWithShape="1">
          <a:blip r:embed="rId2" cstate="print"/>
          <a:srcRect b="5171"/>
          <a:stretch/>
        </p:blipFill>
        <p:spPr bwMode="auto">
          <a:xfrm>
            <a:off x="152400" y="1274284"/>
            <a:ext cx="8831338" cy="52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267765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Alkylation of amines by alkyl halides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Amines react with 1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 alkyl halides via the SN</a:t>
            </a:r>
            <a:r>
              <a:rPr lang="en-US" baseline="-25000" dirty="0">
                <a:solidFill>
                  <a:srgbClr val="0000CC"/>
                </a:solidFill>
                <a:sym typeface="Symbol" pitchFamily="18" charset="2"/>
              </a:rPr>
              <a:t>2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 mechanism, and mixtures of the mono-, di-, and tri-alkylated products are often obtained.</a:t>
            </a:r>
          </a:p>
          <a:p>
            <a:pPr>
              <a:defRPr/>
            </a:pPr>
            <a:endParaRPr lang="en-US" sz="1000" dirty="0">
              <a:solidFill>
                <a:schemeClr val="accent2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420000"/>
                </a:solidFill>
              </a:rPr>
              <a:t>Even if just one equivalent of the halide is added, some amine molecules will react once, some will react twice, and some will react up to three times (</a:t>
            </a:r>
            <a:r>
              <a:rPr lang="en-US" b="1" i="1" dirty="0" err="1">
                <a:solidFill>
                  <a:srgbClr val="420000"/>
                </a:solidFill>
              </a:rPr>
              <a:t>tetraalkylammonium</a:t>
            </a:r>
            <a:r>
              <a:rPr lang="en-US" b="1" i="1" dirty="0">
                <a:solidFill>
                  <a:srgbClr val="420000"/>
                </a:solidFill>
              </a:rPr>
              <a:t> salt).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2639440"/>
            <a:ext cx="8686800" cy="4066160"/>
            <a:chOff x="228600" y="2639440"/>
            <a:chExt cx="8686800" cy="4066160"/>
          </a:xfrm>
        </p:grpSpPr>
        <p:pic>
          <p:nvPicPr>
            <p:cNvPr id="31748" name="Picture 7" descr="19_11-08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3027"/>
            <a:stretch/>
          </p:blipFill>
          <p:spPr bwMode="auto">
            <a:xfrm>
              <a:off x="228600" y="4772026"/>
              <a:ext cx="8686800" cy="1933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90426" y="2639440"/>
              <a:ext cx="7763149" cy="208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5509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600" b="1" dirty="0">
              <a:solidFill>
                <a:srgbClr val="003300"/>
              </a:solidFill>
              <a:latin typeface="Arial Black" panose="020B0A04020102020204" pitchFamily="34" charset="0"/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Exhaustive alkylation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 mixture of different alkylated products is avoided if enough alkyl halide is added to alkylate the amine as many times as possible. 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This exhaustive alkylation gives a </a:t>
            </a:r>
            <a:r>
              <a:rPr lang="en-US" b="1" dirty="0" err="1">
                <a:solidFill>
                  <a:srgbClr val="420000"/>
                </a:solidFill>
              </a:rPr>
              <a:t>tetraakylammonium</a:t>
            </a:r>
            <a:r>
              <a:rPr lang="en-US" b="1" dirty="0">
                <a:solidFill>
                  <a:srgbClr val="420000"/>
                </a:solidFill>
              </a:rPr>
              <a:t> salt as only product of the reaction</a:t>
            </a:r>
            <a:r>
              <a:rPr lang="en-US" dirty="0">
                <a:solidFill>
                  <a:srgbClr val="420000"/>
                </a:solidFill>
              </a:rPr>
              <a:t>.</a:t>
            </a: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200" dirty="0" smtClean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200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sz="1200" dirty="0">
              <a:solidFill>
                <a:schemeClr val="accent2"/>
              </a:solidFill>
            </a:endParaRPr>
          </a:p>
          <a:p>
            <a:pPr marL="285750" indent="-285750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Reaction with large excess of NH</a:t>
            </a:r>
            <a:r>
              <a:rPr lang="en-US" b="1" baseline="-25000" dirty="0">
                <a:solidFill>
                  <a:srgbClr val="420000"/>
                </a:solidFill>
              </a:rPr>
              <a:t>3</a:t>
            </a:r>
            <a:r>
              <a:rPr lang="en-US" b="1" dirty="0">
                <a:solidFill>
                  <a:srgbClr val="420000"/>
                </a:solidFill>
              </a:rPr>
              <a:t> to form the primary amine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6803" y="2679700"/>
            <a:ext cx="8133797" cy="3949700"/>
            <a:chOff x="476803" y="2679700"/>
            <a:chExt cx="8133797" cy="394970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236202"/>
                </p:ext>
              </p:extLst>
            </p:nvPr>
          </p:nvGraphicFramePr>
          <p:xfrm>
            <a:off x="476803" y="5562600"/>
            <a:ext cx="8133797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7" name="CS ChemDraw Drawing" r:id="rId3" imgW="5833548" imgH="764617" progId="ChemDraw.Document.6.0">
                    <p:embed/>
                  </p:oleObj>
                </mc:Choice>
                <mc:Fallback>
                  <p:oleObj name="CS ChemDraw Drawing" r:id="rId3" imgW="5833548" imgH="76461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6803" y="5562600"/>
                          <a:ext cx="8133797" cy="1066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626305" y="2679700"/>
              <a:ext cx="6949721" cy="250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35449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Electrophilic</a:t>
            </a:r>
            <a:r>
              <a:rPr lang="en-US" sz="2000" b="1" dirty="0">
                <a:solidFill>
                  <a:srgbClr val="003300"/>
                </a:solidFill>
              </a:rPr>
              <a:t> Substitution of Aniline</a:t>
            </a:r>
          </a:p>
          <a:p>
            <a:pPr algn="just" eaLnBrk="0" hangingPunct="0">
              <a:defRPr/>
            </a:pPr>
            <a:endParaRPr lang="en-US" sz="9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In </a:t>
            </a:r>
            <a:r>
              <a:rPr lang="en-US" dirty="0" err="1">
                <a:solidFill>
                  <a:srgbClr val="0000CC"/>
                </a:solidFill>
              </a:rPr>
              <a:t>arylamine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b="1" i="1" dirty="0">
                <a:solidFill>
                  <a:srgbClr val="006600"/>
                </a:solidFill>
              </a:rPr>
              <a:t>amino groups are strong activating groups and </a:t>
            </a:r>
            <a:r>
              <a:rPr lang="en-US" b="1" i="1" dirty="0" err="1">
                <a:solidFill>
                  <a:srgbClr val="006600"/>
                </a:solidFill>
              </a:rPr>
              <a:t>ortho</a:t>
            </a:r>
            <a:r>
              <a:rPr lang="en-US" b="1" i="1" dirty="0">
                <a:solidFill>
                  <a:srgbClr val="006600"/>
                </a:solidFill>
              </a:rPr>
              <a:t>, </a:t>
            </a:r>
            <a:r>
              <a:rPr lang="en-US" b="1" i="1" dirty="0" err="1">
                <a:solidFill>
                  <a:srgbClr val="006600"/>
                </a:solidFill>
              </a:rPr>
              <a:t>para</a:t>
            </a:r>
            <a:r>
              <a:rPr lang="en-US" b="1" i="1" dirty="0">
                <a:solidFill>
                  <a:srgbClr val="006600"/>
                </a:solidFill>
              </a:rPr>
              <a:t>-directors</a:t>
            </a:r>
            <a:r>
              <a:rPr lang="en-US" dirty="0">
                <a:solidFill>
                  <a:srgbClr val="0000CC"/>
                </a:solidFill>
              </a:rPr>
              <a:t>. The </a:t>
            </a:r>
            <a:r>
              <a:rPr lang="en-US" dirty="0" err="1">
                <a:solidFill>
                  <a:srgbClr val="0000CC"/>
                </a:solidFill>
              </a:rPr>
              <a:t>halogenation</a:t>
            </a:r>
            <a:r>
              <a:rPr lang="en-US" dirty="0">
                <a:solidFill>
                  <a:srgbClr val="0000CC"/>
                </a:solidFill>
              </a:rPr>
              <a:t> of aniline derivatives occurs readily without a catalyst. </a:t>
            </a:r>
          </a:p>
          <a:p>
            <a:pPr algn="just" eaLnBrk="0" hangingPunct="0">
              <a:defRPr/>
            </a:pPr>
            <a:endParaRPr lang="en-US" sz="8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If an excess of the reagent is used, all </a:t>
            </a:r>
            <a:r>
              <a:rPr lang="en-US" dirty="0" err="1">
                <a:solidFill>
                  <a:srgbClr val="0000CC"/>
                </a:solidFill>
              </a:rPr>
              <a:t>unsubstituted</a:t>
            </a:r>
            <a:r>
              <a:rPr lang="en-US" dirty="0">
                <a:solidFill>
                  <a:srgbClr val="0000CC"/>
                </a:solidFill>
              </a:rPr>
              <a:t>  </a:t>
            </a:r>
            <a:r>
              <a:rPr lang="en-US" b="1" i="1" dirty="0" err="1">
                <a:solidFill>
                  <a:srgbClr val="420000"/>
                </a:solidFill>
              </a:rPr>
              <a:t>ortho</a:t>
            </a:r>
            <a:r>
              <a:rPr lang="en-US" b="1" dirty="0">
                <a:solidFill>
                  <a:srgbClr val="420000"/>
                </a:solidFill>
              </a:rPr>
              <a:t> or </a:t>
            </a:r>
            <a:r>
              <a:rPr lang="en-US" b="1" i="1" dirty="0" err="1">
                <a:solidFill>
                  <a:srgbClr val="420000"/>
                </a:solidFill>
              </a:rPr>
              <a:t>para</a:t>
            </a:r>
            <a:r>
              <a:rPr lang="en-US" b="1" dirty="0">
                <a:solidFill>
                  <a:srgbClr val="420000"/>
                </a:solidFill>
              </a:rPr>
              <a:t>-positions </a:t>
            </a:r>
            <a:r>
              <a:rPr lang="en-US" dirty="0">
                <a:solidFill>
                  <a:srgbClr val="0000CC"/>
                </a:solidFill>
              </a:rPr>
              <a:t>to the amino groups become substituted.</a:t>
            </a:r>
          </a:p>
        </p:txBody>
      </p:sp>
      <p:pic>
        <p:nvPicPr>
          <p:cNvPr id="29699" name="Picture 5" descr="19_11"/>
          <p:cNvPicPr>
            <a:picLocks noChangeAspect="1" noChangeArrowheads="1"/>
          </p:cNvPicPr>
          <p:nvPr/>
        </p:nvPicPr>
        <p:blipFill rotWithShape="1">
          <a:blip r:embed="rId2" cstate="print"/>
          <a:srcRect b="3739"/>
          <a:stretch/>
        </p:blipFill>
        <p:spPr bwMode="auto">
          <a:xfrm>
            <a:off x="2514600" y="2501747"/>
            <a:ext cx="6477000" cy="420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28600" y="2895600"/>
            <a:ext cx="2133600" cy="313932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420000"/>
                </a:solidFill>
              </a:rPr>
              <a:t>Strongly acidic reagents </a:t>
            </a:r>
            <a:r>
              <a:rPr lang="en-US" b="1" dirty="0" err="1">
                <a:solidFill>
                  <a:srgbClr val="420000"/>
                </a:solidFill>
              </a:rPr>
              <a:t>protonate</a:t>
            </a:r>
            <a:r>
              <a:rPr lang="en-US" b="1" dirty="0">
                <a:solidFill>
                  <a:srgbClr val="420000"/>
                </a:solidFill>
              </a:rPr>
              <a:t> the amino groups, changing -NH</a:t>
            </a:r>
            <a:r>
              <a:rPr lang="en-US" b="1" baseline="-25000" dirty="0">
                <a:solidFill>
                  <a:srgbClr val="420000"/>
                </a:solidFill>
              </a:rPr>
              <a:t>2</a:t>
            </a:r>
            <a:r>
              <a:rPr lang="en-US" b="1" dirty="0">
                <a:solidFill>
                  <a:srgbClr val="420000"/>
                </a:solidFill>
              </a:rPr>
              <a:t> to -NH</a:t>
            </a:r>
            <a:r>
              <a:rPr lang="en-US" b="1" baseline="-25000" dirty="0">
                <a:solidFill>
                  <a:srgbClr val="420000"/>
                </a:solidFill>
              </a:rPr>
              <a:t>3</a:t>
            </a:r>
            <a:r>
              <a:rPr lang="en-US" b="1" baseline="30000" dirty="0">
                <a:solidFill>
                  <a:srgbClr val="420000"/>
                </a:solidFill>
              </a:rPr>
              <a:t>+</a:t>
            </a:r>
            <a:r>
              <a:rPr lang="en-US" b="1" dirty="0">
                <a:solidFill>
                  <a:srgbClr val="420000"/>
                </a:solidFill>
              </a:rPr>
              <a:t>, a </a:t>
            </a:r>
            <a:r>
              <a:rPr lang="en-US" b="1" i="1" dirty="0">
                <a:solidFill>
                  <a:srgbClr val="420000"/>
                </a:solidFill>
              </a:rPr>
              <a:t>meta</a:t>
            </a:r>
            <a:r>
              <a:rPr lang="en-US" b="1" dirty="0">
                <a:solidFill>
                  <a:srgbClr val="420000"/>
                </a:solidFill>
              </a:rPr>
              <a:t>-allowing deactivator.</a:t>
            </a:r>
          </a:p>
          <a:p>
            <a:pPr algn="just"/>
            <a:endParaRPr lang="en-US" b="1" dirty="0">
              <a:solidFill>
                <a:srgbClr val="420000"/>
              </a:solidFill>
            </a:endParaRPr>
          </a:p>
          <a:p>
            <a:pPr algn="just"/>
            <a:endParaRPr lang="en-US" b="1" dirty="0">
              <a:solidFill>
                <a:srgbClr val="420000"/>
              </a:solidFill>
            </a:endParaRPr>
          </a:p>
          <a:p>
            <a:pPr algn="just"/>
            <a:r>
              <a:rPr lang="en-US" b="1" dirty="0">
                <a:solidFill>
                  <a:srgbClr val="420000"/>
                </a:solidFill>
              </a:rPr>
              <a:t>Attempt to nitrate aniline may explode</a:t>
            </a:r>
          </a:p>
        </p:txBody>
      </p:sp>
    </p:spTree>
    <p:extLst>
      <p:ext uri="{BB962C8B-B14F-4D97-AF65-F5344CB8AC3E}">
        <p14:creationId xmlns:p14="http://schemas.microsoft.com/office/powerpoint/2010/main" val="20701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28600" y="126861"/>
            <a:ext cx="8686800" cy="40318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Acylation</a:t>
            </a:r>
            <a:r>
              <a:rPr lang="en-US" sz="2000" b="1" dirty="0">
                <a:solidFill>
                  <a:srgbClr val="003300"/>
                </a:solidFill>
              </a:rPr>
              <a:t> of Amines by Acid Chlorides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Primary and secondary amines react with acid halides to form amides. This reaction is a </a:t>
            </a:r>
            <a:r>
              <a:rPr lang="en-US" dirty="0" err="1">
                <a:solidFill>
                  <a:srgbClr val="0000CC"/>
                </a:solidFill>
              </a:rPr>
              <a:t>nucleophilic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acyl</a:t>
            </a:r>
            <a:r>
              <a:rPr lang="en-US" dirty="0">
                <a:solidFill>
                  <a:srgbClr val="0000CC"/>
                </a:solidFill>
              </a:rPr>
              <a:t> substitution: Amine attacks C=O, chloride ion leaves.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sz="1000" dirty="0" smtClean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endParaRPr lang="en-US" sz="1000" dirty="0">
              <a:solidFill>
                <a:srgbClr val="000066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This reaction is very useful for decreasing activity of aniline toward </a:t>
            </a:r>
            <a:r>
              <a:rPr lang="en-US" dirty="0" err="1">
                <a:solidFill>
                  <a:srgbClr val="0000CC"/>
                </a:solidFill>
              </a:rPr>
              <a:t>electrophilic</a:t>
            </a:r>
            <a:r>
              <a:rPr lang="en-US" dirty="0">
                <a:solidFill>
                  <a:srgbClr val="0000CC"/>
                </a:solidFill>
              </a:rPr>
              <a:t> aromatic substitution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2057400"/>
            <a:ext cx="8458200" cy="4420518"/>
            <a:chOff x="381000" y="2057400"/>
            <a:chExt cx="8458200" cy="4420518"/>
          </a:xfrm>
        </p:grpSpPr>
        <p:pic>
          <p:nvPicPr>
            <p:cNvPr id="32771" name="Picture 12" descr="19_11-14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5369" b="18313"/>
            <a:stretch/>
          </p:blipFill>
          <p:spPr bwMode="auto">
            <a:xfrm>
              <a:off x="426595" y="2057400"/>
              <a:ext cx="8412605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2" name="Picture 13" descr="19_11-20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338"/>
            <a:stretch/>
          </p:blipFill>
          <p:spPr bwMode="auto">
            <a:xfrm>
              <a:off x="381000" y="4343400"/>
              <a:ext cx="8458200" cy="2134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184665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Electrophilic Substitution of </a:t>
            </a:r>
            <a:r>
              <a:rPr lang="en-US" sz="2000" b="1" dirty="0" smtClean="0">
                <a:solidFill>
                  <a:srgbClr val="003300"/>
                </a:solidFill>
              </a:rPr>
              <a:t>Aniline</a:t>
            </a:r>
          </a:p>
          <a:p>
            <a:pPr algn="just" eaLnBrk="0" hangingPunct="0">
              <a:defRPr/>
            </a:pPr>
            <a:endParaRPr lang="en-US" sz="9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  <a:sym typeface="Symbol" charset="2"/>
              </a:rPr>
              <a:t>Aromatic amines also can not undergo </a:t>
            </a:r>
            <a:r>
              <a:rPr lang="en-US" dirty="0" err="1">
                <a:solidFill>
                  <a:srgbClr val="0000CC"/>
                </a:solidFill>
                <a:sym typeface="Symbol" charset="2"/>
              </a:rPr>
              <a:t>Friedel</a:t>
            </a:r>
            <a:r>
              <a:rPr lang="en-US" dirty="0">
                <a:solidFill>
                  <a:srgbClr val="0000CC"/>
                </a:solidFill>
                <a:sym typeface="Symbol" charset="2"/>
              </a:rPr>
              <a:t> Crafts directly</a:t>
            </a:r>
          </a:p>
          <a:p>
            <a:pPr algn="just" eaLnBrk="0" hangingPunct="0">
              <a:defRPr/>
            </a:pP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900" b="1" dirty="0">
              <a:solidFill>
                <a:srgbClr val="0000C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04800" y="1524000"/>
            <a:ext cx="8534400" cy="5187776"/>
            <a:chOff x="304800" y="1524000"/>
            <a:chExt cx="8534400" cy="518777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04800" y="1524000"/>
              <a:ext cx="4122898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825972" y="3886200"/>
              <a:ext cx="7492056" cy="2825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979795" y="1676400"/>
              <a:ext cx="3859405" cy="2057400"/>
              <a:chOff x="4915389" y="1494416"/>
              <a:chExt cx="3859405" cy="2331720"/>
            </a:xfrm>
          </p:grpSpPr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705600" y="1494416"/>
                <a:ext cx="2069194" cy="2331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915389" y="1752600"/>
                <a:ext cx="2095011" cy="1752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6794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573764"/>
              </p:ext>
            </p:extLst>
          </p:nvPr>
        </p:nvGraphicFramePr>
        <p:xfrm>
          <a:off x="481057" y="3012366"/>
          <a:ext cx="8349434" cy="2093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CS ChemDraw Drawing" r:id="rId3" imgW="8758319" imgH="2195697" progId="ChemDraw.Document.6.0">
                  <p:embed/>
                </p:oleObj>
              </mc:Choice>
              <mc:Fallback>
                <p:oleObj name="CS ChemDraw Drawing" r:id="rId3" imgW="8758319" imgH="2195697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057" y="3012366"/>
                        <a:ext cx="8349434" cy="2093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320" y="156754"/>
            <a:ext cx="85561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OPIOIDS EPIDEMIC</a:t>
            </a:r>
          </a:p>
          <a:p>
            <a:endParaRPr lang="en-US" dirty="0" smtClean="0"/>
          </a:p>
          <a:p>
            <a:pPr algn="just"/>
            <a:r>
              <a:rPr lang="en-US" b="1" i="1" dirty="0">
                <a:solidFill>
                  <a:srgbClr val="C00000"/>
                </a:solidFill>
              </a:rPr>
              <a:t>Fentanyl</a:t>
            </a:r>
            <a:r>
              <a:rPr lang="en-US" i="1" dirty="0">
                <a:solidFill>
                  <a:srgbClr val="006600"/>
                </a:solidFill>
              </a:rPr>
              <a:t> a newer synthetic opioid painkiller, is 50 to 100 times more potent than </a:t>
            </a:r>
            <a:r>
              <a:rPr lang="en-US" b="1" i="1" dirty="0">
                <a:solidFill>
                  <a:srgbClr val="C00000"/>
                </a:solidFill>
              </a:rPr>
              <a:t>morphine</a:t>
            </a:r>
            <a:r>
              <a:rPr lang="en-US" i="1" dirty="0">
                <a:solidFill>
                  <a:srgbClr val="006600"/>
                </a:solidFill>
              </a:rPr>
              <a:t> and 30 to 50 times more potent than </a:t>
            </a:r>
            <a:r>
              <a:rPr lang="en-US" b="1" i="1" dirty="0">
                <a:solidFill>
                  <a:srgbClr val="C00000"/>
                </a:solidFill>
              </a:rPr>
              <a:t>heroin</a:t>
            </a:r>
            <a:r>
              <a:rPr lang="en-US" i="1" dirty="0" smtClean="0">
                <a:solidFill>
                  <a:srgbClr val="006600"/>
                </a:solidFill>
              </a:rPr>
              <a:t>.</a:t>
            </a:r>
          </a:p>
          <a:p>
            <a:pPr algn="just"/>
            <a:endParaRPr lang="en-US" i="1" dirty="0" smtClean="0">
              <a:solidFill>
                <a:srgbClr val="006600"/>
              </a:solidFill>
            </a:endParaRPr>
          </a:p>
          <a:p>
            <a:pPr algn="just"/>
            <a:endParaRPr lang="en-US" i="1" dirty="0">
              <a:solidFill>
                <a:srgbClr val="006600"/>
              </a:solidFill>
            </a:endParaRPr>
          </a:p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Methadone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(</a:t>
            </a:r>
            <a:r>
              <a:rPr lang="en-US" dirty="0" err="1" smtClean="0">
                <a:solidFill>
                  <a:srgbClr val="0000CC"/>
                </a:solidFill>
              </a:rPr>
              <a:t>Dolophine</a:t>
            </a:r>
            <a:r>
              <a:rPr lang="en-US" dirty="0" smtClean="0">
                <a:solidFill>
                  <a:srgbClr val="0000CC"/>
                </a:solidFill>
              </a:rPr>
              <a:t>), is another synthetic opioid use for among mild pain and as maintenance therapy to help </a:t>
            </a:r>
            <a:r>
              <a:rPr lang="en-US" dirty="0">
                <a:solidFill>
                  <a:srgbClr val="0000CC"/>
                </a:solidFill>
              </a:rPr>
              <a:t>with tapering in people </a:t>
            </a:r>
            <a:r>
              <a:rPr lang="en-US" dirty="0" smtClean="0">
                <a:solidFill>
                  <a:srgbClr val="0000CC"/>
                </a:solidFill>
              </a:rPr>
              <a:t>with opioid dependence. 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319" y="5678269"/>
            <a:ext cx="855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Methamphetamine</a:t>
            </a:r>
            <a:r>
              <a:rPr lang="en-US" b="1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is not an opioid but rather </a:t>
            </a:r>
            <a:r>
              <a:rPr lang="en-US" dirty="0">
                <a:solidFill>
                  <a:srgbClr val="0000CC"/>
                </a:solidFill>
              </a:rPr>
              <a:t>a </a:t>
            </a:r>
            <a:r>
              <a:rPr lang="en-US" dirty="0" smtClean="0">
                <a:solidFill>
                  <a:srgbClr val="0000CC"/>
                </a:solidFill>
              </a:rPr>
              <a:t>central nervous system stimulant, with psychotic </a:t>
            </a:r>
            <a:r>
              <a:rPr lang="en-US" dirty="0" err="1" smtClean="0">
                <a:solidFill>
                  <a:srgbClr val="0000CC"/>
                </a:solidFill>
              </a:rPr>
              <a:t>euphoriant</a:t>
            </a:r>
            <a:r>
              <a:rPr lang="en-US" dirty="0" smtClean="0">
                <a:solidFill>
                  <a:srgbClr val="0000CC"/>
                </a:solidFill>
              </a:rPr>
              <a:t> and aphrodisiac effects. It is a dangerous neurotoxic agent.</a:t>
            </a:r>
          </a:p>
        </p:txBody>
      </p:sp>
    </p:spTree>
    <p:extLst>
      <p:ext uri="{BB962C8B-B14F-4D97-AF65-F5344CB8AC3E}">
        <p14:creationId xmlns:p14="http://schemas.microsoft.com/office/powerpoint/2010/main" val="668374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10600" cy="469359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Formation of Sulfonamides</a:t>
            </a:r>
          </a:p>
          <a:p>
            <a:pPr algn="just" eaLnBrk="0" hangingPunct="0">
              <a:defRPr/>
            </a:pPr>
            <a:endParaRPr lang="en-US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 err="1">
                <a:solidFill>
                  <a:srgbClr val="0000CC"/>
                </a:solidFill>
              </a:rPr>
              <a:t>Sulfonyl</a:t>
            </a:r>
            <a:r>
              <a:rPr lang="en-US" dirty="0">
                <a:solidFill>
                  <a:srgbClr val="0000CC"/>
                </a:solidFill>
              </a:rPr>
              <a:t> chlorides are the acid chlorides of sulfonic acids. Like acyl chlorides, </a:t>
            </a:r>
            <a:r>
              <a:rPr lang="en-US" dirty="0" err="1">
                <a:solidFill>
                  <a:srgbClr val="0000CC"/>
                </a:solidFill>
              </a:rPr>
              <a:t>sulfonyl</a:t>
            </a:r>
            <a:r>
              <a:rPr lang="en-US" dirty="0">
                <a:solidFill>
                  <a:srgbClr val="0000CC"/>
                </a:solidFill>
              </a:rPr>
              <a:t> chlorides are strongly electrophilic.</a:t>
            </a:r>
          </a:p>
          <a:p>
            <a:pPr eaLnBrk="0" hangingPunct="0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Primary or secondary amines react with </a:t>
            </a:r>
            <a:r>
              <a:rPr lang="en-US" b="1" dirty="0" err="1">
                <a:solidFill>
                  <a:srgbClr val="420000"/>
                </a:solidFill>
              </a:rPr>
              <a:t>sulfonyl</a:t>
            </a:r>
            <a:r>
              <a:rPr lang="en-US" b="1" dirty="0">
                <a:solidFill>
                  <a:srgbClr val="420000"/>
                </a:solidFill>
              </a:rPr>
              <a:t> chloride by displacing the chloride ion to give an amide.</a:t>
            </a:r>
          </a:p>
          <a:p>
            <a:pPr algn="just" eaLnBrk="0" hangingPunct="0">
              <a:defRPr/>
            </a:pPr>
            <a:endParaRPr lang="en-US" i="1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dirty="0" smtClean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Sulfa drugs are a class of sulfonamides used as antibacterial agents.</a:t>
            </a:r>
          </a:p>
        </p:txBody>
      </p:sp>
      <p:pic>
        <p:nvPicPr>
          <p:cNvPr id="33794" name="Picture 11" descr="19_11-27UN"/>
          <p:cNvPicPr>
            <a:picLocks noChangeAspect="1" noChangeArrowheads="1"/>
          </p:cNvPicPr>
          <p:nvPr/>
        </p:nvPicPr>
        <p:blipFill rotWithShape="1">
          <a:blip r:embed="rId3" cstate="print"/>
          <a:srcRect l="11401" b="15244"/>
          <a:stretch/>
        </p:blipFill>
        <p:spPr bwMode="auto">
          <a:xfrm>
            <a:off x="228600" y="2666823"/>
            <a:ext cx="8610600" cy="167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131564"/>
              </p:ext>
            </p:extLst>
          </p:nvPr>
        </p:nvGraphicFramePr>
        <p:xfrm>
          <a:off x="685800" y="4915415"/>
          <a:ext cx="7696200" cy="186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" name="CS ChemDraw Drawing" r:id="rId4" imgW="8922548" imgH="2163624" progId="ChemDraw.Document.6.0">
                  <p:embed/>
                </p:oleObj>
              </mc:Choice>
              <mc:Fallback>
                <p:oleObj name="CS ChemDraw Drawing" r:id="rId4" imgW="8922548" imgH="216362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15415"/>
                        <a:ext cx="7696200" cy="186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25545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000" b="1" dirty="0" smtClean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Electrophilic </a:t>
            </a:r>
            <a:r>
              <a:rPr lang="en-US" sz="2000" b="1" dirty="0">
                <a:solidFill>
                  <a:srgbClr val="003300"/>
                </a:solidFill>
              </a:rPr>
              <a:t>Substitution of Pyridine</a:t>
            </a:r>
          </a:p>
          <a:p>
            <a:pPr eaLnBrk="0" hangingPunct="0">
              <a:defRPr/>
            </a:pPr>
            <a:endParaRPr lang="en-US" sz="1000" b="1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Strongly deactivated by electronegative N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1400" b="1" dirty="0">
              <a:solidFill>
                <a:srgbClr val="42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Substitutes in the 3-position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1400" b="1" dirty="0">
              <a:solidFill>
                <a:srgbClr val="42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Electrons on N react with electrophile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0149" y="2723078"/>
            <a:ext cx="8161987" cy="3976358"/>
            <a:chOff x="590149" y="2723078"/>
            <a:chExt cx="8161987" cy="3976358"/>
          </a:xfrm>
        </p:grpSpPr>
        <p:pic>
          <p:nvPicPr>
            <p:cNvPr id="5125" name="Picture 7" descr="19_11-03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287"/>
            <a:stretch/>
          </p:blipFill>
          <p:spPr bwMode="auto">
            <a:xfrm>
              <a:off x="590149" y="2723078"/>
              <a:ext cx="8161987" cy="2077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6" name="Picture 8" descr="19_11-04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6382"/>
            <a:stretch/>
          </p:blipFill>
          <p:spPr bwMode="auto">
            <a:xfrm>
              <a:off x="2564130" y="4724400"/>
              <a:ext cx="4641342" cy="1975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447145"/>
              </p:ext>
            </p:extLst>
          </p:nvPr>
        </p:nvGraphicFramePr>
        <p:xfrm>
          <a:off x="4884801" y="1295400"/>
          <a:ext cx="4030599" cy="115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7" name="CS ChemDraw Drawing" r:id="rId5" imgW="3565621" imgH="1023723" progId="ChemDraw.Document.6.0">
                  <p:embed/>
                </p:oleObj>
              </mc:Choice>
              <mc:Fallback>
                <p:oleObj name="CS ChemDraw Drawing" r:id="rId5" imgW="3565621" imgH="102372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4801" y="1295400"/>
                        <a:ext cx="4030599" cy="115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9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458200" cy="47705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Nucleophilic</a:t>
            </a:r>
            <a:r>
              <a:rPr lang="en-US" sz="2000" b="1" dirty="0">
                <a:solidFill>
                  <a:srgbClr val="003300"/>
                </a:solidFill>
              </a:rPr>
              <a:t> Substitution of Pyridine: Mechanism</a:t>
            </a:r>
          </a:p>
          <a:p>
            <a:pPr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eaLnBrk="0" hangingPunct="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420000"/>
                </a:solidFill>
              </a:rPr>
              <a:t>Attack at the 2-position (observed)</a:t>
            </a: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b="1" i="1" dirty="0">
              <a:solidFill>
                <a:srgbClr val="420000"/>
              </a:solidFill>
            </a:endParaRPr>
          </a:p>
          <a:p>
            <a:pPr eaLnBrk="0" hangingPunct="0">
              <a:defRPr/>
            </a:pPr>
            <a:endParaRPr lang="en-US" sz="900" b="1" i="1" dirty="0">
              <a:solidFill>
                <a:srgbClr val="420000"/>
              </a:solidFill>
            </a:endParaRPr>
          </a:p>
          <a:p>
            <a:pPr marL="285750" indent="-285750" eaLnBrk="0" hangingPunct="0">
              <a:buFont typeface="Wingdings" panose="05000000000000000000" pitchFamily="2" charset="2"/>
              <a:buChar char="q"/>
              <a:defRPr/>
            </a:pPr>
            <a:r>
              <a:rPr lang="en-US" b="1" i="1" dirty="0" err="1">
                <a:solidFill>
                  <a:srgbClr val="420000"/>
                </a:solidFill>
              </a:rPr>
              <a:t>Nucleophilic</a:t>
            </a:r>
            <a:r>
              <a:rPr lang="en-US" b="1" i="1" dirty="0">
                <a:solidFill>
                  <a:srgbClr val="420000"/>
                </a:solidFill>
              </a:rPr>
              <a:t> Attack at the 3-position (not observed)</a:t>
            </a:r>
            <a:endParaRPr lang="en-US" b="1" dirty="0">
              <a:solidFill>
                <a:srgbClr val="42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708532"/>
            <a:ext cx="8763000" cy="4844668"/>
            <a:chOff x="228600" y="1600200"/>
            <a:chExt cx="8763000" cy="4844668"/>
          </a:xfrm>
        </p:grpSpPr>
        <p:pic>
          <p:nvPicPr>
            <p:cNvPr id="30725" name="Picture 6" descr="19_11-30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9493"/>
            <a:stretch/>
          </p:blipFill>
          <p:spPr bwMode="auto">
            <a:xfrm>
              <a:off x="346831" y="1600200"/>
              <a:ext cx="8601505" cy="2040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26" name="Picture 7" descr="19_11-31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9988"/>
            <a:stretch/>
          </p:blipFill>
          <p:spPr bwMode="auto">
            <a:xfrm>
              <a:off x="4128751" y="3124200"/>
              <a:ext cx="4786649" cy="1139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24" name="Picture 10" descr="19_11-06UNRev1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6213"/>
            <a:stretch/>
          </p:blipFill>
          <p:spPr bwMode="auto">
            <a:xfrm>
              <a:off x="228600" y="5097464"/>
              <a:ext cx="8763000" cy="1347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652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304800" y="152399"/>
            <a:ext cx="8610600" cy="163121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How </a:t>
            </a:r>
            <a:r>
              <a:rPr lang="en-US" dirty="0">
                <a:solidFill>
                  <a:srgbClr val="0000CC"/>
                </a:solidFill>
              </a:rPr>
              <a:t>would prepare the following compounds from pyridine or 2-chloropyridine</a:t>
            </a:r>
          </a:p>
          <a:p>
            <a:pPr eaLnBrk="0" hangingPunct="0">
              <a:defRPr/>
            </a:pPr>
            <a:endParaRPr lang="en-US" sz="16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08835"/>
              </p:ext>
            </p:extLst>
          </p:nvPr>
        </p:nvGraphicFramePr>
        <p:xfrm>
          <a:off x="387998" y="1922463"/>
          <a:ext cx="8451202" cy="424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CS ChemDraw Drawing" r:id="rId3" imgW="7503744" imgH="3773103" progId="ChemDraw.Document.6.0">
                  <p:embed/>
                </p:oleObj>
              </mc:Choice>
              <mc:Fallback>
                <p:oleObj name="CS ChemDraw Drawing" r:id="rId3" imgW="7503744" imgH="37731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998" y="1922463"/>
                        <a:ext cx="8451202" cy="424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5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25853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Hofmann Elimination</a:t>
            </a:r>
          </a:p>
          <a:p>
            <a:pPr algn="just" eaLnBrk="0" hangingPunct="0">
              <a:defRPr/>
            </a:pPr>
            <a:endParaRPr lang="en-US" sz="16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Amines can be converted to alkenes by elimination reactions, much like alcohols and alkyl halides undergo elimination to give alkenes.</a:t>
            </a:r>
          </a:p>
          <a:p>
            <a:pPr eaLnBrk="0" hangingPunct="0">
              <a:defRPr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A quaternary ammonium salt is a good leaving group, and heating the hydroxide salt produces the least substituted alkene (Hofmann product).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2717494"/>
            <a:ext cx="8763000" cy="3947137"/>
            <a:chOff x="152400" y="2717494"/>
            <a:chExt cx="8763000" cy="3947137"/>
          </a:xfrm>
        </p:grpSpPr>
        <p:sp>
          <p:nvSpPr>
            <p:cNvPr id="5" name="Rectangle 4"/>
            <p:cNvSpPr/>
            <p:nvPr/>
          </p:nvSpPr>
          <p:spPr>
            <a:xfrm>
              <a:off x="1981200" y="4230469"/>
              <a:ext cx="6858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smtClean="0">
                  <a:solidFill>
                    <a:srgbClr val="006600"/>
                  </a:solidFill>
                </a:rPr>
                <a:t>August Wilhelm von Hofmann</a:t>
              </a:r>
              <a:r>
                <a:rPr lang="en-US" dirty="0" smtClean="0">
                  <a:solidFill>
                    <a:srgbClr val="006600"/>
                  </a:solidFill>
                </a:rPr>
                <a:t> (8 April 1818 – 5 May 1892) </a:t>
              </a:r>
              <a:r>
                <a:rPr lang="en-US" dirty="0" smtClean="0">
                  <a:solidFill>
                    <a:srgbClr val="0000CC"/>
                  </a:solidFill>
                </a:rPr>
                <a:t>was a German chemist who developed the </a:t>
              </a:r>
              <a:r>
                <a:rPr lang="en-US" b="1" dirty="0" smtClean="0">
                  <a:solidFill>
                    <a:srgbClr val="0000CC"/>
                  </a:solidFill>
                </a:rPr>
                <a:t>Hofmann elimination</a:t>
              </a:r>
              <a:r>
                <a:rPr lang="en-US" dirty="0" smtClean="0">
                  <a:solidFill>
                    <a:srgbClr val="0000CC"/>
                  </a:solidFill>
                </a:rPr>
                <a:t>.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pic>
          <p:nvPicPr>
            <p:cNvPr id="44033" name="Picture 1" descr="C:\Documents and Settings\user\My Documents\My Pictures\220px-Hoffman_August_Wilhelm_v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2726949"/>
              <a:ext cx="1676400" cy="2113376"/>
            </a:xfrm>
            <a:prstGeom prst="rect">
              <a:avLst/>
            </a:prstGeom>
            <a:noFill/>
          </p:spPr>
        </p:pic>
        <p:pic>
          <p:nvPicPr>
            <p:cNvPr id="9" name="Picture 6" descr="19_11-31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2679"/>
            <a:stretch/>
          </p:blipFill>
          <p:spPr bwMode="auto">
            <a:xfrm>
              <a:off x="1828800" y="2717494"/>
              <a:ext cx="7086600" cy="139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2617870"/>
                </p:ext>
              </p:extLst>
            </p:nvPr>
          </p:nvGraphicFramePr>
          <p:xfrm>
            <a:off x="230130" y="4900918"/>
            <a:ext cx="8661400" cy="176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7" name="CS ChemDraw Drawing" r:id="rId5" imgW="8661984" imgH="1764294" progId="ChemDraw.Document.6.0">
                    <p:embed/>
                  </p:oleObj>
                </mc:Choice>
                <mc:Fallback>
                  <p:oleObj name="CS ChemDraw Drawing" r:id="rId5" imgW="8661984" imgH="1764294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130" y="4900918"/>
                          <a:ext cx="8661400" cy="1763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12311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Hofmann Elimination</a:t>
            </a:r>
          </a:p>
          <a:p>
            <a:pPr algn="just" eaLnBrk="0" hangingPunct="0">
              <a:defRPr/>
            </a:pPr>
            <a:endParaRPr lang="en-US" sz="16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4301" y="990600"/>
            <a:ext cx="8931087" cy="5767349"/>
            <a:chOff x="114301" y="990600"/>
            <a:chExt cx="8931087" cy="5767349"/>
          </a:xfrm>
        </p:grpSpPr>
        <p:grpSp>
          <p:nvGrpSpPr>
            <p:cNvPr id="7" name="Group 6"/>
            <p:cNvGrpSpPr/>
            <p:nvPr/>
          </p:nvGrpSpPr>
          <p:grpSpPr>
            <a:xfrm>
              <a:off x="114301" y="990600"/>
              <a:ext cx="8931087" cy="1636380"/>
              <a:chOff x="114301" y="990600"/>
              <a:chExt cx="8931087" cy="163638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tretch>
                <a:fillRect/>
              </a:stretch>
            </p:blipFill>
            <p:spPr bwMode="auto">
              <a:xfrm>
                <a:off x="114301" y="990600"/>
                <a:ext cx="4444998" cy="160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4572000" y="1012671"/>
                <a:ext cx="4473388" cy="1614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37093" y="2667000"/>
              <a:ext cx="8578307" cy="2009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32109" y="4724400"/>
              <a:ext cx="8679782" cy="2033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098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3393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Oxidation of Amines</a:t>
            </a:r>
          </a:p>
          <a:p>
            <a:pPr algn="just" eaLnBrk="0" hangingPunct="0">
              <a:defRPr/>
            </a:pPr>
            <a:endParaRPr lang="en-US" sz="1200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Amines are notoriously easy to oxidize (even in air), and oxidation is often a side reaction in amine syntheses.</a:t>
            </a:r>
          </a:p>
          <a:p>
            <a:pPr algn="just" eaLnBrk="0" hangingPunct="0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b="1" dirty="0">
                <a:solidFill>
                  <a:srgbClr val="003300"/>
                </a:solidFill>
              </a:rPr>
              <a:t>Common oxidizing agents: H</a:t>
            </a:r>
            <a:r>
              <a:rPr lang="en-US" b="1" baseline="-25000" dirty="0">
                <a:solidFill>
                  <a:srgbClr val="003300"/>
                </a:solidFill>
              </a:rPr>
              <a:t>2</a:t>
            </a:r>
            <a:r>
              <a:rPr lang="en-US" b="1" dirty="0">
                <a:solidFill>
                  <a:srgbClr val="003300"/>
                </a:solidFill>
              </a:rPr>
              <a:t>O</a:t>
            </a:r>
            <a:r>
              <a:rPr lang="en-US" b="1" baseline="-25000" dirty="0">
                <a:solidFill>
                  <a:srgbClr val="003300"/>
                </a:solidFill>
              </a:rPr>
              <a:t>2</a:t>
            </a:r>
            <a:r>
              <a:rPr lang="en-US" b="1" dirty="0">
                <a:solidFill>
                  <a:srgbClr val="003300"/>
                </a:solidFill>
              </a:rPr>
              <a:t> , MCPBA</a:t>
            </a:r>
          </a:p>
          <a:p>
            <a:pPr algn="just">
              <a:defRPr/>
            </a:pPr>
            <a:endParaRPr lang="en-US" sz="900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Amines oxidize to </a:t>
            </a:r>
            <a:r>
              <a:rPr lang="en-US" b="1" dirty="0" smtClean="0">
                <a:solidFill>
                  <a:srgbClr val="420000"/>
                </a:solidFill>
                <a:sym typeface="Symbol" pitchFamily="18" charset="2"/>
              </a:rPr>
              <a:t>hydroxylamine</a:t>
            </a:r>
            <a:endParaRPr lang="en-US" b="1" dirty="0">
              <a:solidFill>
                <a:srgbClr val="420000"/>
              </a:solidFill>
              <a:sym typeface="Symbol" pitchFamily="18" charset="2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900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3 Amines oxidize to amine </a:t>
            </a:r>
            <a:r>
              <a:rPr lang="en-US" b="1" dirty="0" smtClean="0">
                <a:solidFill>
                  <a:srgbClr val="420000"/>
                </a:solidFill>
                <a:sym typeface="Symbol" pitchFamily="18" charset="2"/>
              </a:rPr>
              <a:t>oxide</a:t>
            </a:r>
            <a:endParaRPr lang="en-US" b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800" dirty="0">
              <a:solidFill>
                <a:srgbClr val="D60093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The following partial structures show some of the bonding and oxidation states of amines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614667"/>
              </p:ext>
            </p:extLst>
          </p:nvPr>
        </p:nvGraphicFramePr>
        <p:xfrm>
          <a:off x="457200" y="3491776"/>
          <a:ext cx="8382000" cy="3138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3" name="CS ChemDraw Drawing" r:id="rId3" imgW="6609305" imgH="2474604" progId="ChemDraw.Document.6.0">
                  <p:embed/>
                </p:oleObj>
              </mc:Choice>
              <mc:Fallback>
                <p:oleObj name="CS ChemDraw Drawing" r:id="rId3" imgW="6609305" imgH="247460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3491776"/>
                        <a:ext cx="8382000" cy="3138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97185" y="1897655"/>
            <a:ext cx="8089615" cy="4731745"/>
            <a:chOff x="597185" y="1897655"/>
            <a:chExt cx="8089615" cy="4731745"/>
          </a:xfrm>
        </p:grpSpPr>
        <p:pic>
          <p:nvPicPr>
            <p:cNvPr id="39939" name="Picture 9" descr="19_13-009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9329"/>
            <a:stretch/>
          </p:blipFill>
          <p:spPr bwMode="auto">
            <a:xfrm>
              <a:off x="597185" y="4211198"/>
              <a:ext cx="8089615" cy="2418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0" name="Picture 10" descr="19_13-008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5906" b="12276"/>
            <a:stretch/>
          </p:blipFill>
          <p:spPr bwMode="auto">
            <a:xfrm>
              <a:off x="1219200" y="1897655"/>
              <a:ext cx="7251700" cy="1759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432426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Cope Elimination</a:t>
            </a:r>
          </a:p>
          <a:p>
            <a:pPr algn="just" eaLnBrk="0" hangingPunct="0">
              <a:defRPr/>
            </a:pPr>
            <a:endParaRPr lang="en-US" sz="12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Amine oxides undergo elimination to form the least substituted alkene under milder conditions than the Hofmann reaction</a:t>
            </a: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eaLnBrk="0" hangingPunct="0"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The amine oxide acts as its own base through a cyclic transition state, so a strong base is not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132897"/>
              </p:ext>
            </p:extLst>
          </p:nvPr>
        </p:nvGraphicFramePr>
        <p:xfrm>
          <a:off x="381000" y="1371600"/>
          <a:ext cx="8399886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CS ChemDraw Drawing" r:id="rId3" imgW="7586013" imgH="4679815" progId="ChemDraw.Document.6.0">
                  <p:embed/>
                </p:oleObj>
              </mc:Choice>
              <mc:Fallback>
                <p:oleObj name="CS ChemDraw Drawing" r:id="rId3" imgW="7586013" imgH="467981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371600"/>
                        <a:ext cx="8399886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28601" y="152400"/>
            <a:ext cx="8732898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Reaction with Nitrous Acid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Primary amines react with nitrous acid, via </a:t>
            </a:r>
            <a:r>
              <a:rPr lang="en-US" dirty="0" err="1">
                <a:solidFill>
                  <a:srgbClr val="0000CC"/>
                </a:solidFill>
              </a:rPr>
              <a:t>nitrosnium</a:t>
            </a:r>
            <a:r>
              <a:rPr lang="en-US" dirty="0">
                <a:solidFill>
                  <a:srgbClr val="0000CC"/>
                </a:solidFill>
              </a:rPr>
              <a:t> ion, to give </a:t>
            </a:r>
            <a:r>
              <a:rPr lang="en-US" dirty="0" err="1">
                <a:solidFill>
                  <a:srgbClr val="0000CC"/>
                </a:solidFill>
              </a:rPr>
              <a:t>diazonium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cations</a:t>
            </a:r>
            <a:r>
              <a:rPr lang="en-US" dirty="0">
                <a:solidFill>
                  <a:srgbClr val="0000CC"/>
                </a:solidFill>
              </a:rPr>
              <a:t> in the form of 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R-N</a:t>
            </a:r>
            <a:r>
              <a:rPr lang="en-US" b="1" baseline="30000" dirty="0">
                <a:solidFill>
                  <a:srgbClr val="420000"/>
                </a:solidFill>
                <a:sym typeface="Symbol" pitchFamily="18" charset="2"/>
              </a:rPr>
              <a:t>+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N</a:t>
            </a:r>
            <a:r>
              <a:rPr lang="en-US" dirty="0">
                <a:solidFill>
                  <a:srgbClr val="420000"/>
                </a:solidFill>
                <a:sym typeface="Symbol" pitchFamily="18" charset="2"/>
              </a:rPr>
              <a:t>. </a:t>
            </a:r>
            <a:r>
              <a:rPr lang="en-US" dirty="0">
                <a:solidFill>
                  <a:srgbClr val="0000CC"/>
                </a:solidFill>
                <a:sym typeface="Symbol" pitchFamily="18" charset="2"/>
              </a:rPr>
              <a:t>This procedure is called diazotization of an amine.</a:t>
            </a:r>
          </a:p>
          <a:p>
            <a:pPr>
              <a:defRPr/>
            </a:pPr>
            <a:endParaRPr lang="en-US" sz="800" dirty="0">
              <a:solidFill>
                <a:schemeClr val="accent2"/>
              </a:solidFill>
              <a:sym typeface="Symbol" pitchFamily="18" charset="2"/>
            </a:endParaRPr>
          </a:p>
          <a:p>
            <a:pPr algn="just" eaLnBrk="0" hangingPunct="0">
              <a:spcBef>
                <a:spcPct val="50000"/>
              </a:spcBef>
              <a:defRPr/>
            </a:pPr>
            <a:r>
              <a:rPr lang="en-US" b="1" i="1" dirty="0">
                <a:solidFill>
                  <a:srgbClr val="420000"/>
                </a:solidFill>
              </a:rPr>
              <a:t>Step 1:  </a:t>
            </a:r>
            <a:r>
              <a:rPr lang="en-US" i="1" dirty="0">
                <a:solidFill>
                  <a:srgbClr val="420000"/>
                </a:solidFill>
              </a:rPr>
              <a:t>The amine attacks the </a:t>
            </a:r>
            <a:r>
              <a:rPr lang="en-US" i="1" dirty="0" err="1">
                <a:solidFill>
                  <a:srgbClr val="420000"/>
                </a:solidFill>
              </a:rPr>
              <a:t>nitrosonium</a:t>
            </a:r>
            <a:r>
              <a:rPr lang="en-US" i="1" dirty="0">
                <a:solidFill>
                  <a:srgbClr val="420000"/>
                </a:solidFill>
              </a:rPr>
              <a:t> ion and forms N-</a:t>
            </a:r>
            <a:r>
              <a:rPr lang="en-US" i="1" dirty="0" err="1">
                <a:solidFill>
                  <a:srgbClr val="420000"/>
                </a:solidFill>
              </a:rPr>
              <a:t>nitrosoamine</a:t>
            </a:r>
            <a:r>
              <a:rPr lang="en-US" i="1" dirty="0">
                <a:solidFill>
                  <a:srgbClr val="420000"/>
                </a:solidFill>
              </a:rPr>
              <a:t>.</a:t>
            </a: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 eaLnBrk="0" hangingPunct="0">
              <a:spcBef>
                <a:spcPct val="50000"/>
              </a:spcBef>
              <a:defRPr/>
            </a:pPr>
            <a:r>
              <a:rPr lang="en-US" b="1" i="1" dirty="0">
                <a:solidFill>
                  <a:srgbClr val="420000"/>
                </a:solidFill>
              </a:rPr>
              <a:t>Step 2: </a:t>
            </a:r>
            <a:r>
              <a:rPr lang="en-US" i="1" dirty="0">
                <a:solidFill>
                  <a:srgbClr val="420000"/>
                </a:solidFill>
              </a:rPr>
              <a:t>A proton transfer (a </a:t>
            </a:r>
            <a:r>
              <a:rPr lang="en-US" i="1" dirty="0" err="1">
                <a:solidFill>
                  <a:srgbClr val="420000"/>
                </a:solidFill>
              </a:rPr>
              <a:t>tautomerism</a:t>
            </a:r>
            <a:r>
              <a:rPr lang="en-US" i="1" dirty="0">
                <a:solidFill>
                  <a:srgbClr val="420000"/>
                </a:solidFill>
              </a:rPr>
              <a:t>) from nitrogen to oxygen forms a hydroxyl group and a second N-N bond</a:t>
            </a: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293" b="51996"/>
          <a:stretch/>
        </p:blipFill>
        <p:spPr bwMode="auto">
          <a:xfrm>
            <a:off x="381000" y="2534791"/>
            <a:ext cx="8580499" cy="180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4" t="67262" b="167"/>
          <a:stretch/>
        </p:blipFill>
        <p:spPr bwMode="auto">
          <a:xfrm>
            <a:off x="1236662" y="4953000"/>
            <a:ext cx="73739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156754"/>
            <a:ext cx="855617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OPIOIDS EPIDEMIC</a:t>
            </a:r>
          </a:p>
          <a:p>
            <a:endParaRPr lang="en-US" sz="1600" b="1" dirty="0" smtClean="0">
              <a:solidFill>
                <a:srgbClr val="006600"/>
              </a:solidFill>
            </a:endParaRPr>
          </a:p>
          <a:p>
            <a:r>
              <a:rPr lang="en-US" sz="2000" b="1" dirty="0" smtClean="0">
                <a:solidFill>
                  <a:srgbClr val="006600"/>
                </a:solidFill>
              </a:rPr>
              <a:t>How do opioids work</a:t>
            </a:r>
          </a:p>
          <a:p>
            <a:endParaRPr lang="en-US" dirty="0" smtClean="0"/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They work by sedating and depressing </a:t>
            </a:r>
            <a:r>
              <a:rPr lang="en-US" dirty="0">
                <a:solidFill>
                  <a:srgbClr val="0000CC"/>
                </a:solidFill>
              </a:rPr>
              <a:t>the central nervous system, </a:t>
            </a:r>
            <a:r>
              <a:rPr lang="en-US" dirty="0" smtClean="0">
                <a:solidFill>
                  <a:srgbClr val="0000CC"/>
                </a:solidFill>
              </a:rPr>
              <a:t>slowing </a:t>
            </a:r>
            <a:r>
              <a:rPr lang="en-US" dirty="0">
                <a:solidFill>
                  <a:srgbClr val="0000CC"/>
                </a:solidFill>
              </a:rPr>
              <a:t>down body functioning, and </a:t>
            </a:r>
            <a:r>
              <a:rPr lang="en-US" dirty="0" smtClean="0">
                <a:solidFill>
                  <a:srgbClr val="0000CC"/>
                </a:solidFill>
              </a:rPr>
              <a:t>reducing </a:t>
            </a:r>
            <a:r>
              <a:rPr lang="en-US" dirty="0">
                <a:solidFill>
                  <a:srgbClr val="0000CC"/>
                </a:solidFill>
              </a:rPr>
              <a:t>physical and psychological </a:t>
            </a:r>
            <a:r>
              <a:rPr lang="en-US" dirty="0" smtClean="0">
                <a:solidFill>
                  <a:srgbClr val="0000CC"/>
                </a:solidFill>
              </a:rPr>
              <a:t>pain, </a:t>
            </a:r>
            <a:r>
              <a:rPr lang="en-US" dirty="0" smtClean="0">
                <a:solidFill>
                  <a:srgbClr val="C00000"/>
                </a:solidFill>
              </a:rPr>
              <a:t>by acting </a:t>
            </a:r>
            <a:r>
              <a:rPr lang="en-US" dirty="0">
                <a:solidFill>
                  <a:srgbClr val="C00000"/>
                </a:solidFill>
              </a:rPr>
              <a:t>upon the opioid receptors in the central nervous system and the brain</a:t>
            </a:r>
            <a:r>
              <a:rPr lang="en-US" dirty="0">
                <a:solidFill>
                  <a:srgbClr val="0000CC"/>
                </a:solidFill>
              </a:rPr>
              <a:t>.  </a:t>
            </a:r>
            <a:endParaRPr lang="en-US" dirty="0" smtClean="0">
              <a:solidFill>
                <a:srgbClr val="0000CC"/>
              </a:solidFill>
            </a:endParaRP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dirty="0" smtClean="0">
                <a:solidFill>
                  <a:srgbClr val="0000CC"/>
                </a:solidFill>
              </a:rPr>
              <a:t>Prolonged </a:t>
            </a:r>
            <a:r>
              <a:rPr lang="en-US" dirty="0">
                <a:solidFill>
                  <a:srgbClr val="0000CC"/>
                </a:solidFill>
              </a:rPr>
              <a:t>usage </a:t>
            </a:r>
            <a:r>
              <a:rPr lang="en-US" dirty="0" smtClean="0">
                <a:solidFill>
                  <a:srgbClr val="0000CC"/>
                </a:solidFill>
              </a:rPr>
              <a:t>usually </a:t>
            </a:r>
            <a:r>
              <a:rPr lang="en-US" dirty="0">
                <a:solidFill>
                  <a:srgbClr val="0000CC"/>
                </a:solidFill>
              </a:rPr>
              <a:t>lead to brain damage which </a:t>
            </a:r>
            <a:r>
              <a:rPr lang="en-US" dirty="0" smtClean="0">
                <a:solidFill>
                  <a:srgbClr val="0000CC"/>
                </a:solidFill>
              </a:rPr>
              <a:t>stops or slow down </a:t>
            </a:r>
            <a:r>
              <a:rPr lang="en-US" dirty="0">
                <a:solidFill>
                  <a:srgbClr val="0000CC"/>
                </a:solidFill>
              </a:rPr>
              <a:t>the body </a:t>
            </a:r>
            <a:r>
              <a:rPr lang="en-US" dirty="0" smtClean="0">
                <a:solidFill>
                  <a:srgbClr val="0000CC"/>
                </a:solidFill>
              </a:rPr>
              <a:t>capacity to produce endorphins, which are natural opiate-type neurotransmitters</a:t>
            </a:r>
            <a:r>
              <a:rPr lang="en-US" dirty="0" smtClean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i="1" dirty="0" smtClean="0">
                <a:solidFill>
                  <a:srgbClr val="006600"/>
                </a:solidFill>
              </a:rPr>
              <a:t>This result in the </a:t>
            </a:r>
            <a:r>
              <a:rPr lang="en-US" i="1" dirty="0">
                <a:solidFill>
                  <a:srgbClr val="006600"/>
                </a:solidFill>
              </a:rPr>
              <a:t>body </a:t>
            </a:r>
            <a:r>
              <a:rPr lang="en-US" i="1" dirty="0" smtClean="0">
                <a:solidFill>
                  <a:srgbClr val="006600"/>
                </a:solidFill>
              </a:rPr>
              <a:t>becoming </a:t>
            </a:r>
            <a:r>
              <a:rPr lang="en-US" i="1" dirty="0">
                <a:solidFill>
                  <a:srgbClr val="006600"/>
                </a:solidFill>
              </a:rPr>
              <a:t>unable to manage pain naturally and lead to high amounts of pain when an individual attempts to quit </a:t>
            </a:r>
            <a:r>
              <a:rPr lang="en-US" i="1" dirty="0" smtClean="0">
                <a:solidFill>
                  <a:srgbClr val="006600"/>
                </a:solidFill>
              </a:rPr>
              <a:t>using, also known as </a:t>
            </a:r>
            <a:r>
              <a:rPr lang="en-US" b="1" i="1" dirty="0" smtClean="0">
                <a:solidFill>
                  <a:srgbClr val="006600"/>
                </a:solidFill>
              </a:rPr>
              <a:t>opioid </a:t>
            </a:r>
            <a:r>
              <a:rPr lang="en-US" b="1" dirty="0" smtClean="0">
                <a:solidFill>
                  <a:srgbClr val="006600"/>
                </a:solidFill>
              </a:rPr>
              <a:t>withdrawal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which can be </a:t>
            </a:r>
            <a:r>
              <a:rPr lang="en-US" dirty="0">
                <a:solidFill>
                  <a:srgbClr val="0000CC"/>
                </a:solidFill>
              </a:rPr>
              <a:t>life-threatening if not done under professional supervision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CC"/>
                </a:solidFill>
              </a:rPr>
              <a:t>Other symptoms includes: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Intense cravings                                                                          Bone </a:t>
            </a:r>
            <a:r>
              <a:rPr lang="en-US" dirty="0">
                <a:solidFill>
                  <a:srgbClr val="C00000"/>
                </a:solidFill>
              </a:rPr>
              <a:t>pain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Diarrhea                                                                                       Agitation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Sweating                                                                                      Muscle </a:t>
            </a:r>
            <a:r>
              <a:rPr lang="en-US" dirty="0">
                <a:solidFill>
                  <a:srgbClr val="C00000"/>
                </a:solidFill>
              </a:rPr>
              <a:t>cramps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Nausea                                                                                         Vomiting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9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1" y="76200"/>
            <a:ext cx="8732898" cy="12311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AMINES</a:t>
            </a:r>
          </a:p>
          <a:p>
            <a:pPr algn="ctr">
              <a:spcBef>
                <a:spcPct val="50000"/>
              </a:spcBef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Reaction with Nitrous Acid</a:t>
            </a:r>
          </a:p>
          <a:p>
            <a:pPr algn="just" eaLnBrk="0" hangingPunct="0">
              <a:defRPr/>
            </a:pPr>
            <a:endParaRPr lang="en-US" sz="800" b="1" dirty="0">
              <a:solidFill>
                <a:srgbClr val="0000CC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990600"/>
            <a:ext cx="8458200" cy="5791200"/>
            <a:chOff x="457200" y="990600"/>
            <a:chExt cx="8458200" cy="5791200"/>
          </a:xfrm>
        </p:grpSpPr>
        <p:pic>
          <p:nvPicPr>
            <p:cNvPr id="5" name="Picture 4" descr="lect2357.jpg"/>
            <p:cNvPicPr>
              <a:picLocks noChangeAspect="1"/>
            </p:cNvPicPr>
            <p:nvPr/>
          </p:nvPicPr>
          <p:blipFill rotWithShape="1">
            <a:blip r:embed="rId2"/>
            <a:srcRect t="28258"/>
            <a:stretch/>
          </p:blipFill>
          <p:spPr>
            <a:xfrm>
              <a:off x="685800" y="1066800"/>
              <a:ext cx="7772401" cy="1729390"/>
            </a:xfrm>
            <a:prstGeom prst="rect">
              <a:avLst/>
            </a:prstGeom>
          </p:spPr>
        </p:pic>
        <p:pic>
          <p:nvPicPr>
            <p:cNvPr id="6" name="Picture 5" descr="lect235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5973" y="2648262"/>
              <a:ext cx="8219427" cy="4133538"/>
            </a:xfrm>
            <a:prstGeom prst="rect">
              <a:avLst/>
            </a:prstGeom>
          </p:spPr>
        </p:pic>
        <p:pic>
          <p:nvPicPr>
            <p:cNvPr id="7" name="Picture 6" descr="lect2359.jpg"/>
            <p:cNvPicPr>
              <a:picLocks noChangeAspect="1"/>
            </p:cNvPicPr>
            <p:nvPr/>
          </p:nvPicPr>
          <p:blipFill rotWithShape="1">
            <a:blip r:embed="rId4"/>
            <a:srcRect t="36150" r="46184"/>
            <a:stretch/>
          </p:blipFill>
          <p:spPr>
            <a:xfrm>
              <a:off x="457200" y="2895600"/>
              <a:ext cx="3505200" cy="1692102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371600" y="2819400"/>
              <a:ext cx="1622611" cy="414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810000" y="4495800"/>
              <a:ext cx="152400" cy="4729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867400" y="990600"/>
              <a:ext cx="18288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10000" y="4114800"/>
              <a:ext cx="152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43627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1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Reaction with Nitrous Acid</a:t>
            </a: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spcBef>
                <a:spcPct val="50000"/>
              </a:spcBef>
              <a:defRPr/>
            </a:pPr>
            <a:r>
              <a:rPr lang="en-US" b="1" i="1" dirty="0">
                <a:solidFill>
                  <a:srgbClr val="420000"/>
                </a:solidFill>
              </a:rPr>
              <a:t>Step 3: </a:t>
            </a:r>
            <a:r>
              <a:rPr lang="en-US" i="1" dirty="0" err="1">
                <a:solidFill>
                  <a:srgbClr val="420000"/>
                </a:solidFill>
              </a:rPr>
              <a:t>Protonation</a:t>
            </a:r>
            <a:r>
              <a:rPr lang="en-US" i="1" dirty="0">
                <a:solidFill>
                  <a:srgbClr val="420000"/>
                </a:solidFill>
              </a:rPr>
              <a:t> of the hydroxyl group, followed by the loss of water, gives the </a:t>
            </a:r>
            <a:r>
              <a:rPr lang="en-US" i="1" dirty="0" err="1">
                <a:solidFill>
                  <a:srgbClr val="420000"/>
                </a:solidFill>
              </a:rPr>
              <a:t>diazonium</a:t>
            </a:r>
            <a:r>
              <a:rPr lang="en-US" i="1" dirty="0">
                <a:solidFill>
                  <a:srgbClr val="420000"/>
                </a:solidFill>
              </a:rPr>
              <a:t> ion.</a:t>
            </a:r>
          </a:p>
          <a:p>
            <a:pPr eaLnBrk="0" hangingPunct="0">
              <a:spcBef>
                <a:spcPct val="50000"/>
              </a:spcBef>
              <a:defRPr/>
            </a:pPr>
            <a:endParaRPr lang="en-US" dirty="0">
              <a:solidFill>
                <a:srgbClr val="D60093"/>
              </a:solidFill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dirty="0">
              <a:solidFill>
                <a:srgbClr val="D60093"/>
              </a:solidFill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dirty="0">
              <a:solidFill>
                <a:srgbClr val="D60093"/>
              </a:solidFill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sz="900" dirty="0">
              <a:solidFill>
                <a:srgbClr val="D60093"/>
              </a:solidFill>
            </a:endParaRPr>
          </a:p>
          <a:p>
            <a:pPr algn="just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By forming and diazotizing an amine, an activated aromatic position can be converted into a wide variety of functional groups</a:t>
            </a:r>
          </a:p>
          <a:p>
            <a:pPr eaLnBrk="0" hangingPunct="0">
              <a:defRPr/>
            </a:pPr>
            <a:endParaRPr lang="en-US" sz="1600" b="1" dirty="0">
              <a:solidFill>
                <a:schemeClr val="accent2"/>
              </a:solidFill>
              <a:latin typeface="Tahoma" pitchFamily="34" charset="0"/>
            </a:endParaRPr>
          </a:p>
        </p:txBody>
      </p:sp>
      <p:pic>
        <p:nvPicPr>
          <p:cNvPr id="41987" name="Picture 11" descr="19_13-017UN"/>
          <p:cNvPicPr>
            <a:picLocks noChangeAspect="1" noChangeArrowheads="1"/>
          </p:cNvPicPr>
          <p:nvPr/>
        </p:nvPicPr>
        <p:blipFill rotWithShape="1">
          <a:blip r:embed="rId2" cstate="print"/>
          <a:srcRect b="20132"/>
          <a:stretch/>
        </p:blipFill>
        <p:spPr bwMode="auto">
          <a:xfrm>
            <a:off x="304800" y="2211388"/>
            <a:ext cx="8534400" cy="97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14" descr="19_13-021UN"/>
          <p:cNvPicPr>
            <a:picLocks noChangeAspect="1" noChangeArrowheads="1"/>
          </p:cNvPicPr>
          <p:nvPr/>
        </p:nvPicPr>
        <p:blipFill rotWithShape="1">
          <a:blip r:embed="rId3" cstate="print"/>
          <a:srcRect b="12514"/>
          <a:stretch/>
        </p:blipFill>
        <p:spPr bwMode="auto">
          <a:xfrm>
            <a:off x="304800" y="4362450"/>
            <a:ext cx="8610600" cy="198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REACTION OF AMINES</a:t>
            </a:r>
          </a:p>
          <a:p>
            <a:pPr eaLnBrk="0" hangingPunct="0">
              <a:defRPr/>
            </a:pPr>
            <a:endParaRPr lang="en-US" sz="900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Arenediazonium</a:t>
            </a:r>
            <a:r>
              <a:rPr lang="en-US" sz="2000" b="1" dirty="0">
                <a:solidFill>
                  <a:srgbClr val="003300"/>
                </a:solidFill>
              </a:rPr>
              <a:t> Salts</a:t>
            </a:r>
          </a:p>
          <a:p>
            <a:pPr algn="just">
              <a:defRPr/>
            </a:pPr>
            <a:endParaRPr lang="en-US" sz="900" i="1" dirty="0">
              <a:solidFill>
                <a:schemeClr val="accent2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In contrast to </a:t>
            </a:r>
            <a:r>
              <a:rPr lang="en-US" b="1" dirty="0" err="1">
                <a:solidFill>
                  <a:srgbClr val="420000"/>
                </a:solidFill>
                <a:sym typeface="Symbol" pitchFamily="18" charset="2"/>
              </a:rPr>
              <a:t>alkyldiazonium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salts that are very unstable, </a:t>
            </a:r>
            <a:r>
              <a:rPr lang="en-US" b="1" dirty="0" err="1">
                <a:solidFill>
                  <a:srgbClr val="420000"/>
                </a:solidFill>
                <a:sym typeface="Symbol" pitchFamily="18" charset="2"/>
              </a:rPr>
              <a:t>arenediazonium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salts are relatively stable in aqueous solutions around </a:t>
            </a:r>
            <a:r>
              <a:rPr lang="en-US" b="1" dirty="0">
                <a:solidFill>
                  <a:srgbClr val="420000"/>
                </a:solidFill>
              </a:rPr>
              <a:t>0°–10°C, and are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widely used for synthesis. </a:t>
            </a:r>
          </a:p>
          <a:p>
            <a:pPr algn="just">
              <a:defRPr/>
            </a:pPr>
            <a:endParaRPr lang="en-US" sz="1000" i="1" dirty="0">
              <a:solidFill>
                <a:srgbClr val="FF3399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Above these temperatures, they decompose, and they may explode if they are isolated and allowed to dry.</a:t>
            </a:r>
          </a:p>
          <a:p>
            <a:pPr algn="just">
              <a:defRPr/>
            </a:pPr>
            <a:endParaRPr lang="en-US" sz="8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The </a:t>
            </a:r>
            <a:r>
              <a:rPr lang="en-US" b="1" dirty="0" err="1">
                <a:solidFill>
                  <a:srgbClr val="420000"/>
                </a:solidFill>
              </a:rPr>
              <a:t>diazonium</a:t>
            </a:r>
            <a:r>
              <a:rPr lang="en-US" b="1" dirty="0">
                <a:solidFill>
                  <a:srgbClr val="420000"/>
                </a:solidFill>
              </a:rPr>
              <a:t> group can be easily replaced by many different functional groups.</a:t>
            </a:r>
            <a:endParaRPr lang="en-US" b="1" dirty="0">
              <a:solidFill>
                <a:srgbClr val="420000"/>
              </a:solidFill>
              <a:sym typeface="Symbol" pitchFamily="18" charset="2"/>
            </a:endParaRPr>
          </a:p>
        </p:txBody>
      </p:sp>
      <p:pic>
        <p:nvPicPr>
          <p:cNvPr id="43011" name="Picture 6" descr="19_13-22UN"/>
          <p:cNvPicPr>
            <a:picLocks noChangeAspect="1" noChangeArrowheads="1"/>
          </p:cNvPicPr>
          <p:nvPr/>
        </p:nvPicPr>
        <p:blipFill rotWithShape="1">
          <a:blip r:embed="rId2" cstate="print"/>
          <a:srcRect b="6082"/>
          <a:stretch/>
        </p:blipFill>
        <p:spPr bwMode="auto">
          <a:xfrm>
            <a:off x="534936" y="3200400"/>
            <a:ext cx="8075664" cy="352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10600" cy="11541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err="1">
                <a:solidFill>
                  <a:srgbClr val="003300"/>
                </a:solidFill>
              </a:rPr>
              <a:t>Diazonium</a:t>
            </a:r>
            <a:r>
              <a:rPr lang="en-US" sz="2000" b="1" dirty="0">
                <a:solidFill>
                  <a:srgbClr val="003300"/>
                </a:solidFill>
              </a:rPr>
              <a:t> ions</a:t>
            </a:r>
          </a:p>
          <a:p>
            <a:pPr algn="just" eaLnBrk="0" hangingPunct="0">
              <a:defRPr/>
            </a:pPr>
            <a:endParaRPr lang="en-US" sz="900" dirty="0">
              <a:solidFill>
                <a:srgbClr val="00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5133" y="1143000"/>
            <a:ext cx="7467601" cy="5562600"/>
            <a:chOff x="855133" y="1143000"/>
            <a:chExt cx="7467601" cy="5562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855133" y="1143000"/>
              <a:ext cx="7467601" cy="2197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lect236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333" y="3278588"/>
              <a:ext cx="7298267" cy="34270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19_13-020UN"/>
          <p:cNvPicPr>
            <a:picLocks noChangeAspect="1" noChangeArrowheads="1"/>
          </p:cNvPicPr>
          <p:nvPr/>
        </p:nvPicPr>
        <p:blipFill rotWithShape="1">
          <a:blip r:embed="rId2" cstate="print"/>
          <a:srcRect b="13185"/>
          <a:stretch/>
        </p:blipFill>
        <p:spPr bwMode="auto">
          <a:xfrm>
            <a:off x="228600" y="4978400"/>
            <a:ext cx="8686800" cy="156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l="11945" b="7079"/>
          <a:stretch/>
        </p:blipFill>
        <p:spPr bwMode="auto">
          <a:xfrm>
            <a:off x="1225506" y="685800"/>
            <a:ext cx="6927894" cy="304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686800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NUCLEOPHILIC AROMATIC SUBSTITUTION</a:t>
            </a: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eaLnBrk="0" hangingPunct="0">
              <a:defRPr/>
            </a:pPr>
            <a:endParaRPr lang="en-US" sz="1400" b="1" dirty="0">
              <a:solidFill>
                <a:srgbClr val="003300"/>
              </a:solidFill>
              <a:latin typeface="Tahoma" pitchFamily="34" charset="0"/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6600"/>
                </a:solidFill>
              </a:rPr>
              <a:t>Formation </a:t>
            </a:r>
            <a:r>
              <a:rPr lang="en-US" sz="2000" b="1" dirty="0">
                <a:solidFill>
                  <a:srgbClr val="006600"/>
                </a:solidFill>
              </a:rPr>
              <a:t>of </a:t>
            </a:r>
            <a:r>
              <a:rPr lang="en-US" sz="2000" b="1" i="1" dirty="0">
                <a:solidFill>
                  <a:srgbClr val="006600"/>
                </a:solidFill>
              </a:rPr>
              <a:t>N</a:t>
            </a:r>
            <a:r>
              <a:rPr lang="en-US" sz="2000" b="1" dirty="0">
                <a:solidFill>
                  <a:srgbClr val="006600"/>
                </a:solidFill>
              </a:rPr>
              <a:t>-</a:t>
            </a:r>
            <a:r>
              <a:rPr lang="en-US" sz="2000" b="1" dirty="0" err="1">
                <a:solidFill>
                  <a:srgbClr val="006600"/>
                </a:solidFill>
              </a:rPr>
              <a:t>Nitrosoamines</a:t>
            </a:r>
            <a:endParaRPr lang="en-US" sz="2000" b="1" dirty="0">
              <a:solidFill>
                <a:srgbClr val="006600"/>
              </a:solidFill>
            </a:endParaRPr>
          </a:p>
          <a:p>
            <a:pPr algn="just" eaLnBrk="0" hangingPunct="0">
              <a:defRPr/>
            </a:pPr>
            <a:endParaRPr lang="en-US" sz="1000" b="1" dirty="0">
              <a:solidFill>
                <a:schemeClr val="accent2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Secondary amines react with nitrous acid (HNO</a:t>
            </a:r>
            <a:r>
              <a:rPr lang="en-US" baseline="-25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) to form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-</a:t>
            </a:r>
            <a:r>
              <a:rPr lang="en-US" dirty="0" err="1">
                <a:solidFill>
                  <a:srgbClr val="0000CC"/>
                </a:solidFill>
              </a:rPr>
              <a:t>nitrosoamines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Secondary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-</a:t>
            </a:r>
            <a:r>
              <a:rPr lang="en-US" dirty="0" err="1">
                <a:solidFill>
                  <a:srgbClr val="0000CC"/>
                </a:solidFill>
              </a:rPr>
              <a:t>nitrosoamines</a:t>
            </a:r>
            <a:r>
              <a:rPr lang="en-US" dirty="0">
                <a:solidFill>
                  <a:srgbClr val="0000CC"/>
                </a:solidFill>
              </a:rPr>
              <a:t> are stable and have been shown to be carcinogenic in lab animals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8600" y="113943"/>
            <a:ext cx="8763000" cy="249299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  <a:endParaRPr lang="en-US" sz="2800" b="1" dirty="0">
              <a:latin typeface="Arial Black" panose="020B0A04020102020204" pitchFamily="34" charset="0"/>
            </a:endParaRPr>
          </a:p>
          <a:p>
            <a:pPr algn="just" eaLnBrk="0" hangingPunct="0">
              <a:defRPr/>
            </a:pPr>
            <a:endParaRPr lang="en-US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Reactions with C=O</a:t>
            </a:r>
          </a:p>
          <a:p>
            <a:pPr algn="just"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Ammonia and primary amines react with carbonyls to give an imine (Schiff base).</a:t>
            </a:r>
          </a:p>
          <a:p>
            <a:pPr algn="just" eaLnBrk="0" hangingPunct="0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The analogous reaction of a hydrazine derivative gives a </a:t>
            </a:r>
            <a:r>
              <a:rPr lang="en-US" dirty="0" err="1">
                <a:solidFill>
                  <a:srgbClr val="0000CC"/>
                </a:solidFill>
              </a:rPr>
              <a:t>hydrazone</a:t>
            </a:r>
            <a:r>
              <a:rPr lang="en-US" dirty="0">
                <a:solidFill>
                  <a:srgbClr val="0000CC"/>
                </a:solidFill>
              </a:rPr>
              <a:t>, and the reaction with hydroxylamine gives an </a:t>
            </a:r>
            <a:r>
              <a:rPr lang="en-US" dirty="0" err="1">
                <a:solidFill>
                  <a:srgbClr val="0000CC"/>
                </a:solidFill>
              </a:rPr>
              <a:t>oxime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28675" name="Picture 5" descr="19_10-02UN"/>
          <p:cNvPicPr>
            <a:picLocks noChangeAspect="1" noChangeArrowheads="1"/>
          </p:cNvPicPr>
          <p:nvPr/>
        </p:nvPicPr>
        <p:blipFill rotWithShape="1">
          <a:blip r:embed="rId2" cstate="print"/>
          <a:srcRect b="5614"/>
          <a:stretch/>
        </p:blipFill>
        <p:spPr bwMode="auto">
          <a:xfrm>
            <a:off x="228601" y="2971800"/>
            <a:ext cx="8686800" cy="358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534400" cy="63401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Reductive </a:t>
            </a:r>
            <a:r>
              <a:rPr lang="en-US" sz="2000" b="1" dirty="0" err="1">
                <a:solidFill>
                  <a:srgbClr val="003300"/>
                </a:solidFill>
              </a:rPr>
              <a:t>Amination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This method is the most general amine synthesis technique, capable of adding a primary or secondary alkyl group to an amine</a:t>
            </a:r>
            <a:r>
              <a:rPr lang="en-US" dirty="0" smtClean="0">
                <a:solidFill>
                  <a:srgbClr val="0000CC"/>
                </a:solidFill>
              </a:rPr>
              <a:t>:</a:t>
            </a:r>
          </a:p>
          <a:p>
            <a:pPr algn="just">
              <a:defRPr/>
            </a:pPr>
            <a:endParaRPr lang="en-US" sz="1400" dirty="0">
              <a:solidFill>
                <a:srgbClr val="0000CC"/>
              </a:solidFill>
            </a:endParaRPr>
          </a:p>
          <a:p>
            <a:pPr algn="just">
              <a:defRPr/>
            </a:pPr>
            <a:endParaRPr lang="en-US" sz="800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i="1" dirty="0" smtClean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42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i="1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sz="1200" dirty="0" smtClean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420000"/>
                </a:solidFill>
              </a:rPr>
              <a:t>LiAlH</a:t>
            </a:r>
            <a:r>
              <a:rPr lang="en-US" b="1" baseline="-25000" dirty="0" smtClean="0">
                <a:solidFill>
                  <a:srgbClr val="420000"/>
                </a:solidFill>
              </a:rPr>
              <a:t>4</a:t>
            </a:r>
            <a:r>
              <a:rPr lang="en-US" b="1" dirty="0" smtClean="0">
                <a:solidFill>
                  <a:srgbClr val="420000"/>
                </a:solidFill>
              </a:rPr>
              <a:t> </a:t>
            </a:r>
            <a:r>
              <a:rPr lang="en-US" b="1" dirty="0">
                <a:solidFill>
                  <a:srgbClr val="420000"/>
                </a:solidFill>
              </a:rPr>
              <a:t>or NaBH</a:t>
            </a:r>
            <a:r>
              <a:rPr lang="en-US" b="1" baseline="-25000" dirty="0">
                <a:solidFill>
                  <a:srgbClr val="420000"/>
                </a:solidFill>
              </a:rPr>
              <a:t>3</a:t>
            </a:r>
            <a:r>
              <a:rPr lang="en-US" b="1" dirty="0">
                <a:solidFill>
                  <a:srgbClr val="420000"/>
                </a:solidFill>
              </a:rPr>
              <a:t>CN can be used to reduce the </a:t>
            </a:r>
            <a:r>
              <a:rPr lang="en-US" b="1" dirty="0" err="1">
                <a:solidFill>
                  <a:srgbClr val="420000"/>
                </a:solidFill>
              </a:rPr>
              <a:t>oxime</a:t>
            </a:r>
            <a:endParaRPr lang="en-US" b="1" dirty="0">
              <a:solidFill>
                <a:srgbClr val="420000"/>
              </a:solidFill>
              <a:sym typeface="Symbol" pitchFamily="18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7906" y="1905000"/>
            <a:ext cx="8637494" cy="4146177"/>
            <a:chOff x="277906" y="1905000"/>
            <a:chExt cx="8637494" cy="4146177"/>
          </a:xfrm>
        </p:grpSpPr>
        <p:pic>
          <p:nvPicPr>
            <p:cNvPr id="45059" name="Picture 6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-311" t="35933" r="448" b="6054"/>
            <a:stretch/>
          </p:blipFill>
          <p:spPr bwMode="auto">
            <a:xfrm>
              <a:off x="277906" y="3429000"/>
              <a:ext cx="8637494" cy="2622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4148" r="12626" b="77157"/>
            <a:stretch/>
          </p:blipFill>
          <p:spPr bwMode="auto">
            <a:xfrm>
              <a:off x="457200" y="1905000"/>
              <a:ext cx="8227803" cy="134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52400" y="98822"/>
            <a:ext cx="8763000" cy="54014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Reductive </a:t>
            </a:r>
            <a:r>
              <a:rPr lang="en-US" sz="2000" b="1" dirty="0" err="1">
                <a:solidFill>
                  <a:srgbClr val="003300"/>
                </a:solidFill>
              </a:rPr>
              <a:t>Amination</a:t>
            </a:r>
            <a:endParaRPr lang="en-US" sz="2000" b="1" dirty="0">
              <a:solidFill>
                <a:srgbClr val="003300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To produce a 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amine, react an aldehyde or ketone with a </a:t>
            </a:r>
            <a:r>
              <a:rPr lang="en-US" b="1" dirty="0">
                <a:solidFill>
                  <a:srgbClr val="420000"/>
                </a:solidFill>
              </a:rPr>
              <a:t>1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amine, then reduce the imine</a:t>
            </a: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i="1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1200" b="1" i="1" dirty="0" smtClean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1200" b="1" i="1" dirty="0">
              <a:solidFill>
                <a:srgbClr val="0033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To produce a 3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amine, react an aldehyde or ketone with a </a:t>
            </a:r>
            <a:r>
              <a:rPr lang="en-US" b="1" dirty="0">
                <a:solidFill>
                  <a:srgbClr val="420000"/>
                </a:solidFill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amine, then reduce the </a:t>
            </a:r>
            <a:r>
              <a:rPr lang="en-US" b="1" dirty="0" err="1">
                <a:solidFill>
                  <a:srgbClr val="420000"/>
                </a:solidFill>
                <a:sym typeface="Symbol" pitchFamily="18" charset="2"/>
              </a:rPr>
              <a:t>imine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420000"/>
                </a:solidFill>
                <a:sym typeface="Symbol" pitchFamily="18" charset="2"/>
              </a:rPr>
              <a:t>salt</a:t>
            </a:r>
            <a:endParaRPr lang="en-US" sz="1600" dirty="0">
              <a:solidFill>
                <a:srgbClr val="420000"/>
              </a:solidFill>
              <a:latin typeface="Tahoma" pitchFamily="34" charset="0"/>
              <a:sym typeface="Symbol" pitchFamily="18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400" y="1878281"/>
            <a:ext cx="8839201" cy="4817794"/>
            <a:chOff x="228599" y="1878281"/>
            <a:chExt cx="8839201" cy="4817794"/>
          </a:xfrm>
        </p:grpSpPr>
        <p:pic>
          <p:nvPicPr>
            <p:cNvPr id="7" name="Picture 15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1283" b="67565"/>
            <a:stretch/>
          </p:blipFill>
          <p:spPr bwMode="auto">
            <a:xfrm>
              <a:off x="234554" y="1878281"/>
              <a:ext cx="8833246" cy="1245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19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641"/>
            <a:stretch/>
          </p:blipFill>
          <p:spPr bwMode="auto">
            <a:xfrm>
              <a:off x="1048870" y="5410200"/>
              <a:ext cx="7866529" cy="128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-910" t="54475" r="1" b="8932"/>
            <a:stretch/>
          </p:blipFill>
          <p:spPr bwMode="auto">
            <a:xfrm>
              <a:off x="228599" y="3432877"/>
              <a:ext cx="8686799" cy="121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543225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Acylation-Reduction</a:t>
            </a:r>
            <a:endParaRPr lang="en-US" sz="20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endParaRPr lang="en-US" sz="1000" b="1" dirty="0">
              <a:solidFill>
                <a:srgbClr val="0000CC"/>
              </a:solidFill>
            </a:endParaRP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This is the second general method for amine synthesis. Like reductive </a:t>
            </a:r>
            <a:r>
              <a:rPr lang="en-US" dirty="0" err="1">
                <a:solidFill>
                  <a:srgbClr val="0000CC"/>
                </a:solidFill>
              </a:rPr>
              <a:t>amination</a:t>
            </a:r>
            <a:r>
              <a:rPr lang="en-US" dirty="0">
                <a:solidFill>
                  <a:srgbClr val="0000CC"/>
                </a:solidFill>
              </a:rPr>
              <a:t>, acylation-reduction adds one alkyl group to the nitrogen atom of the starting amine.</a:t>
            </a:r>
          </a:p>
          <a:p>
            <a:pPr algn="just" eaLnBrk="0" hangingPunct="0">
              <a:defRPr/>
            </a:pPr>
            <a:endParaRPr lang="en-US" sz="1100" dirty="0">
              <a:solidFill>
                <a:srgbClr val="00006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An acid chloride reacts with ammonia or a 1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amine or a 2 amine to form an amide.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The C=O of the amide is then reduced to CH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with lithium aluminum hydride.</a:t>
            </a:r>
          </a:p>
          <a:p>
            <a:pPr algn="just">
              <a:defRPr/>
            </a:pPr>
            <a:endParaRPr lang="en-US" i="1" dirty="0">
              <a:solidFill>
                <a:srgbClr val="FF3399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Ammonia yields a 1 amine.</a:t>
            </a:r>
          </a:p>
          <a:p>
            <a:pPr algn="just"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1000" dirty="0">
              <a:solidFill>
                <a:srgbClr val="003300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1 amine yields a 2 amine.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  <a:latin typeface="Tahoma" pitchFamily="34" charset="0"/>
              <a:sym typeface="Symbol" pitchFamily="18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5738" y="3505200"/>
            <a:ext cx="8533462" cy="3124200"/>
            <a:chOff x="305738" y="3429000"/>
            <a:chExt cx="8533462" cy="3124200"/>
          </a:xfrm>
        </p:grpSpPr>
        <p:pic>
          <p:nvPicPr>
            <p:cNvPr id="47107" name="Picture 5" descr="19_13-57UNRev1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0458"/>
            <a:stretch/>
          </p:blipFill>
          <p:spPr bwMode="auto">
            <a:xfrm>
              <a:off x="381000" y="3429000"/>
              <a:ext cx="8458200" cy="1160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08" name="Picture 6" descr="19_13-056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214" b="18376"/>
            <a:stretch/>
          </p:blipFill>
          <p:spPr bwMode="auto">
            <a:xfrm>
              <a:off x="305738" y="5334000"/>
              <a:ext cx="8533462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613882" cy="17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763000" cy="35086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  <a:endParaRPr lang="en-US" sz="2800" dirty="0">
              <a:latin typeface="Arial Black" panose="020B0A04020102020204" pitchFamily="34" charset="0"/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sz="14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Acylation-Reduction</a:t>
            </a:r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en-US" b="1" dirty="0" smtClean="0">
                <a:solidFill>
                  <a:srgbClr val="006600"/>
                </a:solidFill>
              </a:rPr>
              <a:t> -  </a:t>
            </a:r>
            <a:r>
              <a:rPr lang="en-US" b="1" dirty="0" smtClean="0">
                <a:solidFill>
                  <a:srgbClr val="006600"/>
                </a:solidFill>
                <a:sym typeface="Symbol" pitchFamily="18" charset="2"/>
              </a:rPr>
              <a:t>A </a:t>
            </a:r>
            <a:r>
              <a:rPr lang="en-US" b="1" dirty="0">
                <a:solidFill>
                  <a:srgbClr val="006600"/>
                </a:solidFill>
                <a:sym typeface="Symbol" pitchFamily="18" charset="2"/>
              </a:rPr>
              <a:t>2 amine yields a 3 </a:t>
            </a:r>
            <a:r>
              <a:rPr lang="en-US" b="1" dirty="0" smtClean="0">
                <a:solidFill>
                  <a:srgbClr val="006600"/>
                </a:solidFill>
                <a:sym typeface="Symbol" pitchFamily="18" charset="2"/>
              </a:rPr>
              <a:t>amine</a:t>
            </a:r>
            <a:endParaRPr lang="en-US" b="1" baseline="-25000" dirty="0">
              <a:solidFill>
                <a:srgbClr val="006600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b="1" dirty="0" smtClean="0">
              <a:solidFill>
                <a:srgbClr val="000066"/>
              </a:solidFill>
              <a:sym typeface="Symbol" pitchFamily="18" charset="2"/>
            </a:endParaRPr>
          </a:p>
          <a:p>
            <a:pPr algn="just">
              <a:defRPr/>
            </a:pPr>
            <a:endParaRPr lang="en-US" sz="1200" b="1" dirty="0">
              <a:solidFill>
                <a:srgbClr val="000066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</a:p>
          <a:p>
            <a:pPr>
              <a:defRPr/>
            </a:pPr>
            <a:endParaRPr lang="en-US" b="1" dirty="0">
              <a:solidFill>
                <a:schemeClr val="accent2"/>
              </a:solidFill>
              <a:sym typeface="Symbol" pitchFamily="18" charset="2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516851"/>
              </p:ext>
            </p:extLst>
          </p:nvPr>
        </p:nvGraphicFramePr>
        <p:xfrm>
          <a:off x="963666" y="3334035"/>
          <a:ext cx="6961134" cy="329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4" name="CS ChemDraw Drawing" r:id="rId4" imgW="7220253" imgH="3417813" progId="ChemDraw.Document.6.0">
                  <p:embed/>
                </p:oleObj>
              </mc:Choice>
              <mc:Fallback>
                <p:oleObj name="CS ChemDraw Drawing" r:id="rId4" imgW="7220253" imgH="34178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666" y="3334035"/>
                        <a:ext cx="6961134" cy="329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638800" y="572869"/>
            <a:ext cx="3124200" cy="646331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23.14 to 23.17 P. 1121</a:t>
            </a:r>
          </a:p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23.18 P. 1123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156754"/>
            <a:ext cx="85561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OPIOIDS EPIDEMIC</a:t>
            </a:r>
          </a:p>
          <a:p>
            <a:endParaRPr lang="en-US" sz="1600" b="1" dirty="0" smtClean="0">
              <a:solidFill>
                <a:srgbClr val="006600"/>
              </a:solidFill>
            </a:endParaRPr>
          </a:p>
          <a:p>
            <a:r>
              <a:rPr lang="en-US" sz="2000" b="1" dirty="0" smtClean="0">
                <a:solidFill>
                  <a:srgbClr val="006600"/>
                </a:solidFill>
              </a:rPr>
              <a:t>How to treat overdoses</a:t>
            </a:r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83737" y="1253083"/>
          <a:ext cx="5490606" cy="198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CS ChemDraw Drawing" r:id="rId3" imgW="5817951" imgH="2104352" progId="ChemDraw.Document.6.0">
                  <p:embed/>
                </p:oleObj>
              </mc:Choice>
              <mc:Fallback>
                <p:oleObj name="CS ChemDraw Drawing" r:id="rId3" imgW="5817951" imgH="2104352" progId="ChemDraw.Document.6.0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3737" y="1253083"/>
                        <a:ext cx="5490606" cy="1986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4320" y="3422471"/>
            <a:ext cx="8556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00CC"/>
                </a:solidFill>
              </a:rPr>
              <a:t>In the early 1960s, chemists observed that swapping morphine’s methylamine for an </a:t>
            </a:r>
            <a:r>
              <a:rPr lang="en-US" dirty="0" err="1" smtClean="0">
                <a:solidFill>
                  <a:srgbClr val="0000CC"/>
                </a:solidFill>
              </a:rPr>
              <a:t>allylamine</a:t>
            </a:r>
            <a:r>
              <a:rPr lang="en-US" dirty="0" smtClean="0">
                <a:solidFill>
                  <a:srgbClr val="0000CC"/>
                </a:solidFill>
              </a:rPr>
              <a:t>  results in a potent opioid antagonist. As such, </a:t>
            </a:r>
            <a:r>
              <a:rPr lang="en-US" b="1" dirty="0" err="1" smtClean="0">
                <a:solidFill>
                  <a:srgbClr val="C00000"/>
                </a:solidFill>
              </a:rPr>
              <a:t>nalorphine</a:t>
            </a:r>
            <a:r>
              <a:rPr lang="en-US" dirty="0" smtClean="0">
                <a:solidFill>
                  <a:srgbClr val="0000CC"/>
                </a:solidFill>
              </a:rPr>
              <a:t> was often used to revers overdoses in new-</a:t>
            </a:r>
            <a:r>
              <a:rPr lang="en-US" dirty="0" err="1" smtClean="0">
                <a:solidFill>
                  <a:srgbClr val="0000CC"/>
                </a:solidFill>
              </a:rPr>
              <a:t>borns</a:t>
            </a:r>
            <a:r>
              <a:rPr lang="en-US" dirty="0" smtClean="0">
                <a:solidFill>
                  <a:srgbClr val="0000CC"/>
                </a:solidFill>
              </a:rPr>
              <a:t> of mothers who had been given opioid pain relievers for childbirth.</a:t>
            </a:r>
          </a:p>
          <a:p>
            <a:pPr algn="just"/>
            <a:endParaRPr lang="en-US" dirty="0">
              <a:solidFill>
                <a:srgbClr val="0000CC"/>
              </a:solidFill>
            </a:endParaRPr>
          </a:p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Naloxone</a:t>
            </a:r>
            <a:r>
              <a:rPr lang="en-US" dirty="0" smtClean="0">
                <a:solidFill>
                  <a:srgbClr val="0000CC"/>
                </a:solidFill>
              </a:rPr>
              <a:t>, the drug current used to reverse overdoses in the fight against opioids epidemic in the USA was synthesized in 1961 by  </a:t>
            </a:r>
            <a:r>
              <a:rPr lang="en-US" b="1" dirty="0" err="1" smtClean="0">
                <a:solidFill>
                  <a:srgbClr val="006600"/>
                </a:solidFill>
              </a:rPr>
              <a:t>Mozes</a:t>
            </a:r>
            <a:r>
              <a:rPr lang="en-US" b="1" dirty="0" smtClean="0">
                <a:solidFill>
                  <a:srgbClr val="006600"/>
                </a:solidFill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</a:rPr>
              <a:t>Lewenstein</a:t>
            </a:r>
            <a:r>
              <a:rPr lang="en-US" b="1" dirty="0" smtClean="0">
                <a:solidFill>
                  <a:srgbClr val="006600"/>
                </a:solidFill>
              </a:rPr>
              <a:t> and Jack Fishman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5759" y="5859427"/>
            <a:ext cx="8464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66"/>
                </a:solidFill>
              </a:rPr>
              <a:t>Jane Porter and Hershel </a:t>
            </a:r>
            <a:r>
              <a:rPr lang="en-US" i="1" dirty="0" err="1">
                <a:solidFill>
                  <a:srgbClr val="FF0066"/>
                </a:solidFill>
              </a:rPr>
              <a:t>Jick</a:t>
            </a:r>
            <a:r>
              <a:rPr lang="en-US" i="1" dirty="0">
                <a:solidFill>
                  <a:srgbClr val="FF0066"/>
                </a:solidFill>
              </a:rPr>
              <a:t> (10 January 1980). </a:t>
            </a:r>
            <a:r>
              <a:rPr lang="en-US" i="1" dirty="0">
                <a:solidFill>
                  <a:srgbClr val="FF0066"/>
                </a:solidFill>
                <a:hlinkClick r:id="rId5"/>
              </a:rPr>
              <a:t>"Addiction Rare in Patients Treated with Narcotics"</a:t>
            </a:r>
            <a:r>
              <a:rPr lang="en-US" i="1" dirty="0">
                <a:solidFill>
                  <a:srgbClr val="FF0066"/>
                </a:solidFill>
              </a:rPr>
              <a:t>. nejm.org. </a:t>
            </a:r>
            <a:r>
              <a:rPr lang="en-US" i="1" dirty="0">
                <a:solidFill>
                  <a:srgbClr val="006600"/>
                </a:solidFill>
              </a:rPr>
              <a:t>New England Journal of Medicine</a:t>
            </a:r>
            <a:r>
              <a:rPr lang="en-US" i="1" dirty="0">
                <a:solidFill>
                  <a:srgbClr val="FF0066"/>
                </a:solidFill>
              </a:rPr>
              <a:t>. Retrieved 3 June 2017</a:t>
            </a:r>
            <a:endParaRPr lang="en-US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27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253915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Gabriel Synthesis</a:t>
            </a:r>
          </a:p>
          <a:p>
            <a:pPr algn="just">
              <a:defRPr/>
            </a:pPr>
            <a:endParaRPr lang="en-US" sz="10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The </a:t>
            </a:r>
            <a:r>
              <a:rPr lang="en-US" b="1" dirty="0" err="1">
                <a:solidFill>
                  <a:srgbClr val="420000"/>
                </a:solidFill>
              </a:rPr>
              <a:t>phthalimide</a:t>
            </a:r>
            <a:r>
              <a:rPr lang="en-US" b="1" dirty="0">
                <a:solidFill>
                  <a:srgbClr val="420000"/>
                </a:solidFill>
              </a:rPr>
              <a:t> ion is a strong nucleophile, displacing the halide or </a:t>
            </a:r>
            <a:r>
              <a:rPr lang="en-US" b="1" dirty="0" err="1">
                <a:solidFill>
                  <a:srgbClr val="420000"/>
                </a:solidFill>
              </a:rPr>
              <a:t>tosylate</a:t>
            </a:r>
            <a:r>
              <a:rPr lang="en-US" b="1" dirty="0">
                <a:solidFill>
                  <a:srgbClr val="420000"/>
                </a:solidFill>
              </a:rPr>
              <a:t> ion from a good SN</a:t>
            </a:r>
            <a:r>
              <a:rPr lang="en-US" b="1" baseline="-25000" dirty="0">
                <a:solidFill>
                  <a:srgbClr val="420000"/>
                </a:solidFill>
              </a:rPr>
              <a:t>2</a:t>
            </a:r>
            <a:r>
              <a:rPr lang="en-US" b="1" dirty="0">
                <a:solidFill>
                  <a:srgbClr val="420000"/>
                </a:solidFill>
              </a:rPr>
              <a:t> substrate.  </a:t>
            </a:r>
          </a:p>
          <a:p>
            <a:pPr algn="just">
              <a:defRPr/>
            </a:pPr>
            <a:endParaRPr lang="en-US" sz="1100" dirty="0">
              <a:solidFill>
                <a:srgbClr val="D60093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Heating the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-alkyl </a:t>
            </a:r>
            <a:r>
              <a:rPr lang="en-US" dirty="0" err="1">
                <a:solidFill>
                  <a:srgbClr val="0000CC"/>
                </a:solidFill>
              </a:rPr>
              <a:t>phthalimide</a:t>
            </a:r>
            <a:r>
              <a:rPr lang="en-US" dirty="0">
                <a:solidFill>
                  <a:srgbClr val="0000CC"/>
                </a:solidFill>
              </a:rPr>
              <a:t> with hydrazine displaces the primary amine, giving the very stable </a:t>
            </a:r>
            <a:r>
              <a:rPr lang="en-US" dirty="0" err="1">
                <a:solidFill>
                  <a:srgbClr val="0000CC"/>
                </a:solidFill>
              </a:rPr>
              <a:t>hydrazide</a:t>
            </a:r>
            <a:r>
              <a:rPr lang="en-US" dirty="0">
                <a:solidFill>
                  <a:srgbClr val="0000CC"/>
                </a:solidFill>
              </a:rPr>
              <a:t> of </a:t>
            </a:r>
            <a:r>
              <a:rPr lang="en-US" dirty="0" err="1">
                <a:solidFill>
                  <a:srgbClr val="0000CC"/>
                </a:solidFill>
              </a:rPr>
              <a:t>phthalimide</a:t>
            </a:r>
            <a:r>
              <a:rPr lang="en-US" dirty="0">
                <a:solidFill>
                  <a:srgbClr val="0000CC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2786458"/>
            <a:ext cx="8535714" cy="3766742"/>
            <a:chOff x="304800" y="2710258"/>
            <a:chExt cx="8535714" cy="3766742"/>
          </a:xfrm>
        </p:grpSpPr>
        <p:pic>
          <p:nvPicPr>
            <p:cNvPr id="48132" name="Picture 11" descr="19_13-064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8717" b="12301"/>
            <a:stretch/>
          </p:blipFill>
          <p:spPr bwMode="auto">
            <a:xfrm>
              <a:off x="376617" y="2710258"/>
              <a:ext cx="8463895" cy="1709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33" name="Picture 1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2128"/>
            <a:stretch/>
          </p:blipFill>
          <p:spPr bwMode="auto">
            <a:xfrm>
              <a:off x="304800" y="4667786"/>
              <a:ext cx="8535714" cy="1809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8458200" cy="38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AMINES</a:t>
            </a:r>
          </a:p>
          <a:p>
            <a:pPr algn="ctr">
              <a:spcBef>
                <a:spcPct val="50000"/>
              </a:spcBef>
              <a:defRPr/>
            </a:pPr>
            <a:endParaRPr lang="en-US" sz="11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Gabriel </a:t>
            </a:r>
            <a:r>
              <a:rPr lang="en-US" sz="2000" b="1" dirty="0" smtClean="0">
                <a:solidFill>
                  <a:srgbClr val="003300"/>
                </a:solidFill>
              </a:rPr>
              <a:t>Synthesis: The </a:t>
            </a:r>
            <a:r>
              <a:rPr lang="en-US" sz="2000" b="1" dirty="0" err="1" smtClean="0">
                <a:solidFill>
                  <a:srgbClr val="003300"/>
                </a:solidFill>
              </a:rPr>
              <a:t>mechamism</a:t>
            </a:r>
            <a:endParaRPr lang="en-US" sz="2000" dirty="0">
              <a:solidFill>
                <a:srgbClr val="003300"/>
              </a:solidFill>
            </a:endParaRPr>
          </a:p>
        </p:txBody>
      </p:sp>
      <p:pic>
        <p:nvPicPr>
          <p:cNvPr id="68610" name="Picture 2" descr="C:\Documents and Settings\user\My Documents\My Pictures\images.jpg"/>
          <p:cNvPicPr>
            <a:picLocks noChangeAspect="1" noChangeArrowheads="1"/>
          </p:cNvPicPr>
          <p:nvPr/>
        </p:nvPicPr>
        <p:blipFill rotWithShape="1">
          <a:blip r:embed="rId3" cstate="print"/>
          <a:srcRect l="12471" t="3922" r="19999" b="21569"/>
          <a:stretch/>
        </p:blipFill>
        <p:spPr bwMode="auto">
          <a:xfrm>
            <a:off x="7395335" y="209467"/>
            <a:ext cx="1520066" cy="211326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128135" y="1639669"/>
            <a:ext cx="42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defRPr/>
            </a:pPr>
            <a:r>
              <a:rPr lang="en-US" b="1" dirty="0" err="1" smtClean="0">
                <a:solidFill>
                  <a:srgbClr val="006600"/>
                </a:solidFill>
              </a:rPr>
              <a:t>Siegmund</a:t>
            </a:r>
            <a:r>
              <a:rPr lang="en-US" b="1" dirty="0" smtClean="0">
                <a:solidFill>
                  <a:srgbClr val="006600"/>
                </a:solidFill>
              </a:rPr>
              <a:t> Gabriel</a:t>
            </a:r>
            <a:r>
              <a:rPr lang="en-US" dirty="0" smtClean="0">
                <a:solidFill>
                  <a:srgbClr val="006600"/>
                </a:solidFill>
              </a:rPr>
              <a:t> (7 November 1851-22 March 1924) </a:t>
            </a:r>
            <a:r>
              <a:rPr lang="en-US" dirty="0" smtClean="0">
                <a:solidFill>
                  <a:srgbClr val="0000CC"/>
                </a:solidFill>
              </a:rPr>
              <a:t>was a German chemist.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2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Gabriel </a:t>
            </a:r>
            <a:r>
              <a:rPr lang="en-US" sz="2000" b="1" dirty="0" smtClean="0">
                <a:solidFill>
                  <a:srgbClr val="003300"/>
                </a:solidFill>
              </a:rPr>
              <a:t>Synthesis</a:t>
            </a:r>
            <a:endParaRPr lang="en-US" sz="2000" dirty="0">
              <a:solidFill>
                <a:srgbClr val="003300"/>
              </a:solidFill>
            </a:endParaRPr>
          </a:p>
        </p:txBody>
      </p:sp>
      <p:pic>
        <p:nvPicPr>
          <p:cNvPr id="5" name="Picture 4" descr="lect23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547865"/>
            <a:ext cx="8680819" cy="3862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726668"/>
            <a:ext cx="28956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23.12, 23.13 P. 118</a:t>
            </a:r>
          </a:p>
        </p:txBody>
      </p:sp>
    </p:spTree>
    <p:extLst>
      <p:ext uri="{BB962C8B-B14F-4D97-AF65-F5344CB8AC3E}">
        <p14:creationId xmlns:p14="http://schemas.microsoft.com/office/powerpoint/2010/main" val="37426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2504" y="4038600"/>
            <a:ext cx="7543800" cy="2667000"/>
            <a:chOff x="336" y="2210"/>
            <a:chExt cx="5136" cy="1954"/>
          </a:xfrm>
        </p:grpSpPr>
        <p:pic>
          <p:nvPicPr>
            <p:cNvPr id="49156" name="Picture 5" descr="19_13-66UNRev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6" y="2210"/>
              <a:ext cx="4944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57" name="Picture 8" descr="19_13-66UNRev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3275"/>
              <a:ext cx="5088" cy="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8779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Syntheses limited to Primary Amines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b="1" dirty="0" err="1">
                <a:solidFill>
                  <a:srgbClr val="006600"/>
                </a:solidFill>
              </a:rPr>
              <a:t>Azide</a:t>
            </a:r>
            <a:r>
              <a:rPr lang="en-US" b="1" dirty="0">
                <a:solidFill>
                  <a:srgbClr val="006600"/>
                </a:solidFill>
              </a:rPr>
              <a:t> Reduction </a:t>
            </a:r>
          </a:p>
          <a:p>
            <a:pPr algn="just" eaLnBrk="0" hangingPunct="0">
              <a:defRPr/>
            </a:pPr>
            <a:r>
              <a:rPr lang="en-US" dirty="0">
                <a:solidFill>
                  <a:srgbClr val="0000CC"/>
                </a:solidFill>
              </a:rPr>
              <a:t>Just as Gabriel used the anion of </a:t>
            </a:r>
            <a:r>
              <a:rPr lang="en-US" dirty="0" err="1">
                <a:solidFill>
                  <a:srgbClr val="0000CC"/>
                </a:solidFill>
              </a:rPr>
              <a:t>phthalimide</a:t>
            </a:r>
            <a:r>
              <a:rPr lang="en-US" dirty="0">
                <a:solidFill>
                  <a:srgbClr val="0000CC"/>
                </a:solidFill>
              </a:rPr>
              <a:t> to put the nitrogen atom into a primary amine, other nucleophile can also be used.</a:t>
            </a:r>
          </a:p>
          <a:p>
            <a:pPr algn="just" eaLnBrk="0" hangingPunct="0">
              <a:defRPr/>
            </a:pPr>
            <a:endParaRPr lang="en-US" sz="1200" dirty="0">
              <a:solidFill>
                <a:srgbClr val="C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err="1">
                <a:solidFill>
                  <a:srgbClr val="420000"/>
                </a:solidFill>
              </a:rPr>
              <a:t>Azide</a:t>
            </a:r>
            <a:r>
              <a:rPr lang="en-US" b="1" dirty="0">
                <a:solidFill>
                  <a:srgbClr val="420000"/>
                </a:solidFill>
              </a:rPr>
              <a:t> ion, N</a:t>
            </a:r>
            <a:r>
              <a:rPr lang="en-US" b="1" baseline="-25000" dirty="0">
                <a:solidFill>
                  <a:srgbClr val="420000"/>
                </a:solidFill>
              </a:rPr>
              <a:t>3</a:t>
            </a:r>
            <a:r>
              <a:rPr lang="en-US" b="1" baseline="30000" dirty="0">
                <a:solidFill>
                  <a:srgbClr val="420000"/>
                </a:solidFill>
              </a:rPr>
              <a:t>-</a:t>
            </a:r>
            <a:r>
              <a:rPr lang="en-US" b="1" dirty="0">
                <a:solidFill>
                  <a:srgbClr val="420000"/>
                </a:solidFill>
              </a:rPr>
              <a:t>, is a good nucleophile that can displace leaving groups on unhindered 1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 or 2 halide or </a:t>
            </a:r>
            <a:r>
              <a:rPr lang="en-US" b="1" dirty="0" err="1">
                <a:solidFill>
                  <a:srgbClr val="420000"/>
                </a:solidFill>
                <a:sym typeface="Symbol" pitchFamily="18" charset="2"/>
              </a:rPr>
              <a:t>tosylate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through SN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mechanism. </a:t>
            </a:r>
            <a:endParaRPr lang="en-US" b="1" dirty="0" smtClean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srgbClr val="420000"/>
                </a:solidFill>
                <a:sym typeface="Symbol" pitchFamily="18" charset="2"/>
              </a:rPr>
              <a:t>The 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products are alkyl </a:t>
            </a:r>
            <a:r>
              <a:rPr lang="en-US" b="1" dirty="0" err="1">
                <a:solidFill>
                  <a:srgbClr val="420000"/>
                </a:solidFill>
                <a:sym typeface="Symbol" pitchFamily="18" charset="2"/>
              </a:rPr>
              <a:t>azides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(RN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3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), which no tendency to react further, but can be easily reduced to primary amines.</a:t>
            </a:r>
          </a:p>
          <a:p>
            <a:pPr algn="just">
              <a:defRPr/>
            </a:pPr>
            <a:endParaRPr lang="en-US" sz="1600" dirty="0">
              <a:solidFill>
                <a:srgbClr val="D60093"/>
              </a:solidFill>
              <a:sym typeface="Symbol" pitchFamily="18" charset="2"/>
            </a:endParaRPr>
          </a:p>
          <a:p>
            <a:pPr algn="just">
              <a:defRPr/>
            </a:pPr>
            <a:r>
              <a:rPr lang="en-US" b="1" i="1" dirty="0">
                <a:solidFill>
                  <a:srgbClr val="420000"/>
                </a:solidFill>
                <a:sym typeface="Symbol" pitchFamily="18" charset="2"/>
              </a:rPr>
              <a:t>Alkyl </a:t>
            </a:r>
            <a:r>
              <a:rPr lang="en-US" b="1" i="1" dirty="0" err="1">
                <a:solidFill>
                  <a:srgbClr val="420000"/>
                </a:solidFill>
                <a:sym typeface="Symbol" pitchFamily="18" charset="2"/>
              </a:rPr>
              <a:t>azides</a:t>
            </a:r>
            <a:r>
              <a:rPr lang="en-US" b="1" i="1" dirty="0">
                <a:solidFill>
                  <a:srgbClr val="420000"/>
                </a:solidFill>
                <a:sym typeface="Symbol" pitchFamily="18" charset="2"/>
              </a:rPr>
              <a:t> are explosive! Do not isolate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39549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Syntheses limited to Primary Amines</a:t>
            </a:r>
          </a:p>
          <a:p>
            <a:pPr algn="just" eaLnBrk="0" hangingPunct="0">
              <a:defRPr/>
            </a:pPr>
            <a:endParaRPr lang="en-US" sz="1200" b="1" dirty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6600"/>
                </a:solidFill>
              </a:rPr>
              <a:t>Formation and reduction of Nitrile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Nitrile (C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N) is a good SN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nucleophile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Reduction with H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2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or LiAlH</a:t>
            </a:r>
            <a:r>
              <a:rPr lang="en-US" b="1" baseline="-25000" dirty="0">
                <a:solidFill>
                  <a:srgbClr val="420000"/>
                </a:solidFill>
                <a:sym typeface="Symbol" pitchFamily="18" charset="2"/>
              </a:rPr>
              <a:t>4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 converts the nitrile into a primary amine</a:t>
            </a:r>
          </a:p>
          <a:p>
            <a:pPr algn="just">
              <a:defRPr/>
            </a:pPr>
            <a:endParaRPr lang="en-US" dirty="0">
              <a:solidFill>
                <a:srgbClr val="D60093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rgbClr val="D60093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dirty="0">
              <a:solidFill>
                <a:schemeClr val="accent2"/>
              </a:solidFill>
              <a:sym typeface="Symbol" pitchFamily="18" charset="2"/>
            </a:endParaRP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863" y="2743200"/>
            <a:ext cx="8996275" cy="3733800"/>
            <a:chOff x="73863" y="2743200"/>
            <a:chExt cx="8996275" cy="3733800"/>
          </a:xfrm>
        </p:grpSpPr>
        <p:pic>
          <p:nvPicPr>
            <p:cNvPr id="5" name="Picture 11" descr="19_13-068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9175" b="21052"/>
            <a:stretch/>
          </p:blipFill>
          <p:spPr bwMode="auto">
            <a:xfrm>
              <a:off x="365760" y="2743200"/>
              <a:ext cx="854964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90622" y="4287614"/>
              <a:ext cx="8562756" cy="1198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73863" y="5577373"/>
              <a:ext cx="8996275" cy="899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/>
        </p:nvSpPr>
        <p:spPr>
          <a:xfrm>
            <a:off x="5791200" y="697468"/>
            <a:ext cx="3048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Practice 23.10, 23.11 P.1115</a:t>
            </a:r>
          </a:p>
        </p:txBody>
      </p:sp>
    </p:spTree>
    <p:extLst>
      <p:ext uri="{BB962C8B-B14F-4D97-AF65-F5344CB8AC3E}">
        <p14:creationId xmlns:p14="http://schemas.microsoft.com/office/powerpoint/2010/main" val="27863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235449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just" eaLnBrk="0" hangingPunct="0">
              <a:defRPr/>
            </a:pPr>
            <a:endParaRPr lang="en-US" sz="1100" b="1" dirty="0">
              <a:solidFill>
                <a:schemeClr val="accent2"/>
              </a:solidFill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Reduction of Nitro Compounds</a:t>
            </a:r>
          </a:p>
          <a:p>
            <a:pPr algn="just" eaLnBrk="0" hangingPunct="0">
              <a:defRPr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The nitro group can be reduced to the amine by catalytic hydrogenation or by an active metal and H</a:t>
            </a:r>
            <a:r>
              <a:rPr lang="en-US" b="1" baseline="30000" dirty="0">
                <a:solidFill>
                  <a:srgbClr val="420000"/>
                </a:solidFill>
              </a:rPr>
              <a:t>+</a:t>
            </a:r>
            <a:r>
              <a:rPr lang="en-US" b="1" dirty="0">
                <a:solidFill>
                  <a:srgbClr val="42000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US" sz="1600" b="1" dirty="0">
              <a:solidFill>
                <a:srgbClr val="42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Commonly used to synthesize anilines</a:t>
            </a:r>
          </a:p>
        </p:txBody>
      </p:sp>
      <p:pic>
        <p:nvPicPr>
          <p:cNvPr id="50179" name="Picture 10" descr="19_13-72UNRe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938712"/>
            <a:ext cx="4419600" cy="1824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klein2e_figun_23_p1115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2443924"/>
            <a:ext cx="8317114" cy="2661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91645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endParaRPr lang="en-US" sz="9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Syntheses limited to Primary Amines</a:t>
            </a:r>
          </a:p>
          <a:p>
            <a:pPr algn="just" eaLnBrk="0" hangingPunct="0">
              <a:defRPr/>
            </a:pPr>
            <a:endParaRPr lang="en-US" b="1" dirty="0">
              <a:solidFill>
                <a:srgbClr val="006600"/>
              </a:solidFill>
            </a:endParaRPr>
          </a:p>
          <a:p>
            <a:pPr algn="just" eaLnBrk="0" hangingPunct="0">
              <a:defRPr/>
            </a:pPr>
            <a:endParaRPr lang="en-US" sz="1600" b="1" dirty="0">
              <a:solidFill>
                <a:srgbClr val="006600"/>
              </a:solidFill>
            </a:endParaRPr>
          </a:p>
          <a:p>
            <a:pPr algn="just" eaLnBrk="0" hangingPunct="0">
              <a:defRPr/>
            </a:pPr>
            <a:r>
              <a:rPr lang="en-US" b="1" dirty="0">
                <a:solidFill>
                  <a:srgbClr val="006600"/>
                </a:solidFill>
              </a:rPr>
              <a:t>Hofmann Rearrangement of Amides</a:t>
            </a:r>
            <a:r>
              <a:rPr lang="en-US" dirty="0">
                <a:solidFill>
                  <a:srgbClr val="006600"/>
                </a:solidFill>
              </a:rPr>
              <a:t> </a:t>
            </a:r>
          </a:p>
          <a:p>
            <a:pPr algn="just" eaLnBrk="0" hangingPunct="0">
              <a:defRPr/>
            </a:pPr>
            <a:endParaRPr lang="en-US" dirty="0"/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In the presence of a strong base, primary amides react with chlorine or bromine to form shortened amines, with the loss of the carbonyl carbon atom.  </a:t>
            </a:r>
          </a:p>
          <a:p>
            <a:pPr algn="just">
              <a:defRPr/>
            </a:pPr>
            <a:endParaRPr lang="en-US" sz="1400" dirty="0">
              <a:solidFill>
                <a:srgbClr val="800000"/>
              </a:solidFill>
            </a:endParaRPr>
          </a:p>
          <a:p>
            <a:pPr algn="just">
              <a:defRPr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This reaction, called the Hofmann rearrangement, is used to synthesize primary and aryl </a:t>
            </a:r>
            <a:r>
              <a:rPr lang="en-US" b="1" dirty="0" smtClean="0">
                <a:solidFill>
                  <a:srgbClr val="420000"/>
                </a:solidFill>
              </a:rPr>
              <a:t>amines</a:t>
            </a:r>
            <a:endParaRPr lang="en-US" sz="1600" b="1" dirty="0">
              <a:solidFill>
                <a:srgbClr val="420000"/>
              </a:solidFill>
              <a:latin typeface="Tahoma" pitchFamily="34" charset="0"/>
            </a:endParaRPr>
          </a:p>
        </p:txBody>
      </p:sp>
      <p:pic>
        <p:nvPicPr>
          <p:cNvPr id="51203" name="Picture 5" descr="19_13-074UN"/>
          <p:cNvPicPr>
            <a:picLocks noChangeAspect="1" noChangeArrowheads="1"/>
          </p:cNvPicPr>
          <p:nvPr/>
        </p:nvPicPr>
        <p:blipFill rotWithShape="1">
          <a:blip r:embed="rId2" cstate="print"/>
          <a:srcRect l="10924" t="23294" b="16722"/>
          <a:stretch/>
        </p:blipFill>
        <p:spPr bwMode="auto">
          <a:xfrm>
            <a:off x="316354" y="4419601"/>
            <a:ext cx="8446646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86800" cy="13542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ctr">
              <a:spcBef>
                <a:spcPct val="50000"/>
              </a:spcBef>
              <a:defRPr/>
            </a:pPr>
            <a:endParaRPr lang="en-US" sz="1200" dirty="0">
              <a:solidFill>
                <a:srgbClr val="003300"/>
              </a:solidFill>
            </a:endParaRPr>
          </a:p>
          <a:p>
            <a:pPr eaLnBrk="0" hangingPunct="0">
              <a:defRPr/>
            </a:pPr>
            <a:r>
              <a:rPr lang="en-US" sz="2000" b="1" dirty="0">
                <a:solidFill>
                  <a:srgbClr val="003300"/>
                </a:solidFill>
              </a:rPr>
              <a:t>Hofmann Mechanism</a:t>
            </a:r>
          </a:p>
          <a:p>
            <a:pPr>
              <a:defRPr/>
            </a:pPr>
            <a:endParaRPr lang="en-US" sz="1600" dirty="0"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1340098"/>
            <a:ext cx="8229600" cy="5192904"/>
            <a:chOff x="457200" y="1340098"/>
            <a:chExt cx="8229600" cy="5192904"/>
          </a:xfrm>
        </p:grpSpPr>
        <p:pic>
          <p:nvPicPr>
            <p:cNvPr id="52228" name="Picture 8" descr="19_13-76UN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0992"/>
            <a:stretch/>
          </p:blipFill>
          <p:spPr bwMode="auto">
            <a:xfrm>
              <a:off x="685800" y="1340098"/>
              <a:ext cx="7596554" cy="1403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9" name="Picture 10" descr="19_13-77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5744"/>
            <a:stretch/>
          </p:blipFill>
          <p:spPr bwMode="auto">
            <a:xfrm>
              <a:off x="1011115" y="2862262"/>
              <a:ext cx="7438292" cy="109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0" name="Picture 12" descr="19_13-78UN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724"/>
            <a:stretch/>
          </p:blipFill>
          <p:spPr bwMode="auto">
            <a:xfrm>
              <a:off x="457200" y="4215501"/>
              <a:ext cx="8229600" cy="104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1" name="Picture 13" descr="19_13-79UN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13131"/>
            <a:stretch/>
          </p:blipFill>
          <p:spPr bwMode="auto">
            <a:xfrm>
              <a:off x="931985" y="5391150"/>
              <a:ext cx="6963508" cy="1141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86800" cy="10618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SYNTHESIS OF AMINES</a:t>
            </a:r>
          </a:p>
          <a:p>
            <a:pPr algn="just">
              <a:spcBef>
                <a:spcPct val="50000"/>
              </a:spcBef>
              <a:defRPr/>
            </a:pPr>
            <a:endParaRPr lang="en-US" sz="1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Examples: </a:t>
            </a:r>
            <a:r>
              <a:rPr lang="en-US" dirty="0" smtClean="0">
                <a:solidFill>
                  <a:srgbClr val="0000CC"/>
                </a:solidFill>
              </a:rPr>
              <a:t>Predict </a:t>
            </a:r>
            <a:r>
              <a:rPr lang="en-US" dirty="0">
                <a:solidFill>
                  <a:srgbClr val="0000CC"/>
                </a:solidFill>
              </a:rPr>
              <a:t>the major product (s) you would expect from the following reactions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260068"/>
            <a:ext cx="6096000" cy="369332"/>
          </a:xfrm>
          <a:prstGeom prst="rect">
            <a:avLst/>
          </a:prstGeom>
          <a:ln>
            <a:solidFill>
              <a:srgbClr val="0033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A0015"/>
                </a:solidFill>
                <a:latin typeface="Calibri" pitchFamily="34" charset="0"/>
              </a:rPr>
              <a:t>Problems 23.49 to 23.51, 23. 58 to 23.62, 23.70 P. 1146-1147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73791"/>
              </p:ext>
            </p:extLst>
          </p:nvPr>
        </p:nvGraphicFramePr>
        <p:xfrm>
          <a:off x="450273" y="1406121"/>
          <a:ext cx="838813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CS ChemDraw Drawing" r:id="rId3" imgW="7976138" imgH="4419063" progId="ChemDraw.Document.6.0">
                  <p:embed/>
                </p:oleObj>
              </mc:Choice>
              <mc:Fallback>
                <p:oleObj name="CS ChemDraw Drawing" r:id="rId3" imgW="7976138" imgH="441906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273" y="1406121"/>
                        <a:ext cx="838813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3568" y="152400"/>
            <a:ext cx="8473440" cy="65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FUNDAMENTAL CONCEPTS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Classes of amines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Naming amines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Acylation of amines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Nucleophilic substitution on pyridine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Hoffmann and cope elimination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Reductive amination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Acylation - reduction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Gabriel reaction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6600"/>
              </a:solidFill>
              <a:latin typeface="Arial Black" panose="020B0A04020102020204" pitchFamily="34" charset="0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006600"/>
                </a:solidFill>
                <a:latin typeface="Arial Black" panose="020B0A04020102020204" pitchFamily="34" charset="0"/>
              </a:rPr>
              <a:t>Hoffmann rearrangement of amide</a:t>
            </a:r>
          </a:p>
          <a:p>
            <a:pPr marL="285750" indent="-28575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endParaRPr lang="en-US" sz="800" b="1" dirty="0" smtClean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9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19_01"/>
          <p:cNvPicPr>
            <a:picLocks noChangeAspect="1" noChangeArrowheads="1"/>
          </p:cNvPicPr>
          <p:nvPr/>
        </p:nvPicPr>
        <p:blipFill rotWithShape="1">
          <a:blip r:embed="rId2" cstate="print"/>
          <a:srcRect b="6585"/>
          <a:stretch/>
        </p:blipFill>
        <p:spPr bwMode="auto">
          <a:xfrm>
            <a:off x="381000" y="1905000"/>
            <a:ext cx="8458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" y="76200"/>
            <a:ext cx="8686800" cy="190821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AMINES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Amines are organic derivatives of ammonia with one or more alkyl (or aryl) groups bonded to the nitrogen atom.</a:t>
            </a:r>
          </a:p>
          <a:p>
            <a:pPr algn="just">
              <a:spcBef>
                <a:spcPct val="50000"/>
              </a:spcBef>
              <a:defRPr/>
            </a:pPr>
            <a:r>
              <a:rPr lang="en-US" dirty="0">
                <a:solidFill>
                  <a:srgbClr val="0000CC"/>
                </a:solidFill>
              </a:rPr>
              <a:t>Alkaloids are a very important group of biologically active amines, mostly synthesized by plants to protect themselves from insects or animals.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228600" y="5791200"/>
            <a:ext cx="8686800" cy="92333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b="1">
                <a:solidFill>
                  <a:srgbClr val="420000"/>
                </a:solidFill>
              </a:rPr>
              <a:t>Niacin is one of five vitamins associated with a pandemic deficiency disease: in this case is pellagra (vitamin B3  deficiency). At pharmaceutical doses, it was reported to be associated with hyperglycemia, cardiac arrhythmias, birth defects etc…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8610600" cy="37087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AMINES</a:t>
            </a:r>
          </a:p>
          <a:p>
            <a:pPr>
              <a:defRPr/>
            </a:pPr>
            <a:endParaRPr lang="en-US" sz="1100" dirty="0">
              <a:solidFill>
                <a:srgbClr val="003300"/>
              </a:solidFill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3300"/>
                </a:solidFill>
              </a:rPr>
              <a:t>Classes of Amines</a:t>
            </a:r>
          </a:p>
          <a:p>
            <a:pPr algn="just">
              <a:defRPr/>
            </a:pPr>
            <a:endParaRPr lang="en-US" b="1" dirty="0">
              <a:solidFill>
                <a:srgbClr val="0000CC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srgbClr val="0000CC"/>
                </a:solidFill>
              </a:rPr>
              <a:t>Amines are classified as Primary (1</a:t>
            </a:r>
            <a:r>
              <a:rPr lang="en-US" dirty="0">
                <a:solidFill>
                  <a:srgbClr val="0000CC"/>
                </a:solidFill>
                <a:cs typeface="Times New Roman" pitchFamily="18" charset="0"/>
              </a:rPr>
              <a:t>°</a:t>
            </a:r>
            <a:r>
              <a:rPr lang="en-US" dirty="0">
                <a:solidFill>
                  <a:srgbClr val="0000CC"/>
                </a:solidFill>
              </a:rPr>
              <a:t>), secondary (2°) and tertiary (3°), corresponding to one, two, or three alkyl (or aryl groups bonded to nitrogen.</a:t>
            </a: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algn="just">
              <a:defRPr/>
            </a:pPr>
            <a:endParaRPr lang="en-US" sz="900" dirty="0">
              <a:solidFill>
                <a:schemeClr val="accent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</a:rPr>
              <a:t>Primary (1</a:t>
            </a: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): one C-N bond, 2 N-H bonds.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000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Secondary (2): two C-N bonds, 1 N-H bond.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Tertiary (3): three C-N bonds, no N-H bond.</a:t>
            </a:r>
          </a:p>
          <a:p>
            <a:pPr marL="171450" indent="-171450" algn="just">
              <a:buFont typeface="Wingdings" panose="05000000000000000000" pitchFamily="2" charset="2"/>
              <a:buChar char="q"/>
              <a:defRPr/>
            </a:pPr>
            <a:endParaRPr lang="en-US" sz="1100" b="1" dirty="0">
              <a:solidFill>
                <a:srgbClr val="420000"/>
              </a:solidFill>
              <a:sym typeface="Symbol" pitchFamily="18" charset="2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420000"/>
                </a:solidFill>
                <a:sym typeface="Symbol" pitchFamily="18" charset="2"/>
              </a:rPr>
              <a:t>Quaternary (4): four C-N bonds, nitrogen has a + formal charge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914" y="3810000"/>
            <a:ext cx="8448286" cy="29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52400"/>
            <a:ext cx="8686800" cy="1600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</a:rPr>
              <a:t>MONENCLATURE OF AMINES</a:t>
            </a:r>
          </a:p>
          <a:p>
            <a:pPr algn="just" eaLnBrk="0" hangingPunct="0">
              <a:defRPr/>
            </a:pPr>
            <a:endParaRPr lang="en-US" sz="1400" b="1" dirty="0" smtClean="0">
              <a:solidFill>
                <a:srgbClr val="003300"/>
              </a:solidFill>
            </a:endParaRPr>
          </a:p>
          <a:p>
            <a:pPr algn="just" eaLnBrk="0" hangingPunct="0">
              <a:defRPr/>
            </a:pPr>
            <a:r>
              <a:rPr lang="en-US" sz="2000" b="1" dirty="0" smtClean="0">
                <a:solidFill>
                  <a:srgbClr val="003300"/>
                </a:solidFill>
              </a:rPr>
              <a:t>Common </a:t>
            </a:r>
            <a:r>
              <a:rPr lang="en-US" sz="2000" b="1" dirty="0">
                <a:solidFill>
                  <a:srgbClr val="003300"/>
                </a:solidFill>
              </a:rPr>
              <a:t>Names</a:t>
            </a:r>
          </a:p>
          <a:p>
            <a:pPr marL="285750" indent="-285750" algn="just" eaLnBrk="0" hangingPunct="0">
              <a:buFont typeface="Wingdings" panose="05000000000000000000" pitchFamily="2" charset="2"/>
              <a:buChar char="q"/>
              <a:defRPr/>
            </a:pPr>
            <a:r>
              <a:rPr lang="en-US" b="1" i="1" dirty="0">
                <a:solidFill>
                  <a:srgbClr val="420000"/>
                </a:solidFill>
              </a:rPr>
              <a:t>Name the alkyl or aryl groups bonded to nitrogen, then add suffix –amine</a:t>
            </a:r>
          </a:p>
          <a:p>
            <a:pPr algn="just" eaLnBrk="0" hangingPunct="0">
              <a:defRPr/>
            </a:pPr>
            <a:endParaRPr lang="en-US" i="1" dirty="0">
              <a:solidFill>
                <a:schemeClr val="accent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" y="1457894"/>
            <a:ext cx="8839200" cy="5323906"/>
            <a:chOff x="152400" y="1457894"/>
            <a:chExt cx="8839200" cy="532390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838200" y="2933047"/>
              <a:ext cx="7010400" cy="118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9" descr="19_02-03UN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10285"/>
            <a:stretch/>
          </p:blipFill>
          <p:spPr bwMode="auto">
            <a:xfrm>
              <a:off x="152400" y="4133273"/>
              <a:ext cx="8839200" cy="2648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262783" y="1457894"/>
              <a:ext cx="6618433" cy="1361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192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2608</Words>
  <Application>Microsoft Office PowerPoint</Application>
  <PresentationFormat>On-screen Show (4:3)</PresentationFormat>
  <Paragraphs>571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Calibri</vt:lpstr>
      <vt:lpstr>Symbol</vt:lpstr>
      <vt:lpstr>Tahoma</vt:lpstr>
      <vt:lpstr>Times New Roman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Jean Fotie</cp:lastModifiedBy>
  <cp:revision>129</cp:revision>
  <dcterms:created xsi:type="dcterms:W3CDTF">2012-08-08T02:33:32Z</dcterms:created>
  <dcterms:modified xsi:type="dcterms:W3CDTF">2017-12-23T01:57:34Z</dcterms:modified>
</cp:coreProperties>
</file>